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9" r:id="rId5"/>
    <p:sldId id="257" r:id="rId6"/>
    <p:sldId id="263" r:id="rId7"/>
    <p:sldId id="260" r:id="rId8"/>
    <p:sldId id="300" r:id="rId9"/>
    <p:sldId id="269" r:id="rId10"/>
    <p:sldId id="303" r:id="rId11"/>
    <p:sldId id="304" r:id="rId12"/>
    <p:sldId id="299" r:id="rId13"/>
    <p:sldId id="309" r:id="rId14"/>
    <p:sldId id="314" r:id="rId15"/>
    <p:sldId id="305" r:id="rId16"/>
    <p:sldId id="315" r:id="rId17"/>
    <p:sldId id="270" r:id="rId18"/>
    <p:sldId id="306" r:id="rId19"/>
    <p:sldId id="308" r:id="rId20"/>
    <p:sldId id="310" r:id="rId21"/>
    <p:sldId id="317" r:id="rId22"/>
    <p:sldId id="311" r:id="rId23"/>
    <p:sldId id="312" r:id="rId24"/>
    <p:sldId id="319" r:id="rId25"/>
    <p:sldId id="316" r:id="rId26"/>
    <p:sldId id="313" r:id="rId27"/>
    <p:sldId id="26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3E8959B-9544-810A-A8A2-882B9456E384}" name="NGUYEN KHAC DUY 20185443" initials="DN" userId="S::DUY.NK185443@sis.hust.edu.vn::7a051884-7a23-4817-8b17-563d2b7356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049038-DBB6-DB48-BF1C-AD45F62B947D}" v="27" dt="2023-08-17T11:28:28.8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7" autoAdjust="0"/>
    <p:restoredTop sz="94709"/>
  </p:normalViewPr>
  <p:slideViewPr>
    <p:cSldViewPr snapToGrid="0">
      <p:cViewPr varScale="1">
        <p:scale>
          <a:sx n="71" d="100"/>
          <a:sy n="71" d="100"/>
        </p:scale>
        <p:origin x="3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46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6T05:04:34.34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6T05:04:34.74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05:04:47.1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567 557 24575,'-88'0'0,"39"0"0,-3 0 0,-8 0 0,-1 0 0,3 0 0,3 0 0,-24 0 0,31 0 0,32 0 0,28-9 0,31-14 0,28-13 0,-25 12 0,2 1 0,2 0 0,0 1 0,36-10 0,-22 9 0,-25 12 0,-25 7 0,-12 3 0,-21 1 0,14-2 0,6-5 0,30-8 0,15-11 0,-13 6 0,-12 3 0,-33 12 0,-21 5 0,-9 2 0,1 1 0,15 1 0,17-1 0,29-3 0,27-8 0,17-8 0,3-4 0,-22 0 0,-42 5 0,-69 2 0,8 7 0,-7 1 0,-14 0 0,-2 0 0,3 2 0,5 0 0,18 0 0,7 1 0,3-1 0,50-1 0,69 2 0,-14 1 0,5 0 0,10 1 0,3 0 0,-2 0 0,-2 0 0,-16 0 0,-6 1 0,17 1 0,-40 0 0,-21 0 0,-16-2 0,-4 0 0,6 1 0,0 0 0,7 1 0,4 1 0,3-1 0,7 3 0,-9-3 0,-12 1 0,-44 3 0,-40 3 0,31-4 0,-3 1 0,0 1 0,1-1 0,-34 1 0,37-3 0,32-2 0,32-2 0,38 0 0,34 0 0,-28-1 0,2-2 0,1-1 0,-2-1 0,29-8 0,-29-1 0,-26 1 0,-17 5 0,-11 1 0,-7 3 0,-3 1 0,1 2 0,3 0 0,6 0 0,2-2 0,1-1 0,-3-1 0,-13-7 0,-17-5 0,-12-5 0,-3 2 0,10 4 0,17 8 0,10 4 0,9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27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40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04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83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89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76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44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27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76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73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71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8/13/2024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8/13/2024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8/13/2024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8/13/2024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8/13/2024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8/13/2024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8/13/2024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8/13/2024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8/13/2024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8/13/2024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7" Type="http://schemas.openxmlformats.org/officeDocument/2006/relationships/customXml" Target="../ink/ink2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0.png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9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Phát </a:t>
            </a:r>
            <a:r>
              <a:rPr lang="en-US">
                <a:latin typeface="Lato"/>
                <a:ea typeface="Lato"/>
                <a:cs typeface="Lato"/>
              </a:rPr>
              <a:t>hiện </a:t>
            </a:r>
            <a:r>
              <a:rPr lang="en-US" smtClean="0">
                <a:latin typeface="Lato"/>
                <a:ea typeface="Lato"/>
                <a:cs typeface="Lato"/>
              </a:rPr>
              <a:t>sự kiện cấp độ câu</a:t>
            </a:r>
            <a:r>
              <a:rPr lang="en-US">
                <a:latin typeface="Lato"/>
                <a:ea typeface="Lato"/>
                <a:cs typeface="Lato"/>
              </a:rPr>
              <a:t/>
            </a:r>
            <a:br>
              <a:rPr lang="en-US">
                <a:latin typeface="Lato"/>
                <a:ea typeface="Lato"/>
                <a:cs typeface="Lato"/>
              </a:rPr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b="1"/>
              <a:t>b. </a:t>
            </a:r>
            <a:r>
              <a:rPr lang="en-US" sz="2400" b="1" smtClean="0"/>
              <a:t>Cách tiếp cận sinh văn bản có điều kiện</a:t>
            </a:r>
            <a:endParaRPr lang="en-US" sz="2400" b="1"/>
          </a:p>
          <a:p>
            <a:pPr marL="0" indent="0">
              <a:buNone/>
            </a:pPr>
            <a:r>
              <a:rPr lang="en-US" sz="1800" smtClean="0"/>
              <a:t>Mô hình được tinh chỉnh để sinh ra nhãn sự kiện của câu</a:t>
            </a:r>
            <a:endParaRPr lang="en-US" sz="1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02" y="3218329"/>
            <a:ext cx="9477852" cy="1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93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4631635" y="427383"/>
            <a:ext cx="7268076" cy="57348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II. </a:t>
            </a:r>
            <a:r>
              <a:rPr lang="en-US" sz="2400" smtClean="0">
                <a:solidFill>
                  <a:schemeClr val="tx1"/>
                </a:solidFill>
              </a:rPr>
              <a:t>Kết quả thực nghiệm </a:t>
            </a:r>
          </a:p>
          <a:p>
            <a:endParaRPr lang="en-US" sz="2400" smtClean="0">
              <a:solidFill>
                <a:schemeClr val="tx1"/>
              </a:solidFill>
              <a:latin typeface="Lato"/>
              <a:ea typeface="Lato"/>
              <a:cs typeface="Lato"/>
            </a:endParaRPr>
          </a:p>
          <a:p>
            <a:pPr marL="914400" lvl="1" indent="-457200">
              <a:buAutoNum type="arabicPeriod"/>
            </a:pPr>
            <a:r>
              <a:rPr lang="en-US" sz="2000">
                <a:latin typeface="Lato"/>
                <a:ea typeface="Lato"/>
                <a:cs typeface="Lato"/>
              </a:rPr>
              <a:t>Mô tả dữ liệu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sz="2000">
                <a:latin typeface="Lato"/>
                <a:ea typeface="Lato"/>
                <a:cs typeface="Lato"/>
              </a:rPr>
              <a:t>Kết quả thực nghiệm cho bài toán phát hiện </a:t>
            </a:r>
            <a:r>
              <a:rPr lang="en-US" sz="2000" smtClean="0">
                <a:latin typeface="Lato"/>
                <a:ea typeface="Lato"/>
                <a:cs typeface="Lato"/>
              </a:rPr>
              <a:t>từ </a:t>
            </a:r>
            <a:r>
              <a:rPr lang="en-US" sz="2000">
                <a:latin typeface="Lato"/>
                <a:ea typeface="Lato"/>
                <a:cs typeface="Lato"/>
              </a:rPr>
              <a:t>kích hoạt sự kiện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sz="2000">
                <a:latin typeface="Lato"/>
                <a:ea typeface="Lato"/>
                <a:cs typeface="Lato"/>
              </a:rPr>
              <a:t>Kết quả thực nghiệm cho bài toán phát hiện sự kiện cấp độ câu</a:t>
            </a:r>
          </a:p>
          <a:p>
            <a:r>
              <a:rPr lang="en-US" sz="2400">
                <a:solidFill>
                  <a:schemeClr val="tx1"/>
                </a:solidFill>
                <a:latin typeface="Lato"/>
                <a:ea typeface="Lato"/>
                <a:cs typeface="Lato"/>
              </a:rPr>
              <a:t/>
            </a:r>
            <a:br>
              <a:rPr lang="en-US" sz="2400">
                <a:solidFill>
                  <a:schemeClr val="tx1"/>
                </a:solidFill>
                <a:latin typeface="Lato"/>
                <a:ea typeface="Lato"/>
                <a:cs typeface="Lato"/>
              </a:rPr>
            </a:b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49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Kết quả thực nghiệm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36" y="1032510"/>
            <a:ext cx="6193328" cy="2139529"/>
          </a:xfrm>
        </p:spPr>
        <p:txBody>
          <a:bodyPr lIns="91440" tIns="45720" rIns="91440" bIns="45720" anchor="t"/>
          <a:lstStyle/>
          <a:p>
            <a:pPr marL="457200" indent="-457200">
              <a:buAutoNum type="arabicPeriod"/>
            </a:pPr>
            <a:r>
              <a:rPr lang="vi-VN" sz="2400" b="1" smtClean="0"/>
              <a:t>Mô </a:t>
            </a:r>
            <a:r>
              <a:rPr lang="en-US" sz="2400" b="1" smtClean="0"/>
              <a:t>tả dữ liệu </a:t>
            </a:r>
            <a:endParaRPr lang="en-US" sz="2400" b="1"/>
          </a:p>
          <a:p>
            <a:pPr marL="0" indent="0">
              <a:buNone/>
            </a:pPr>
            <a:r>
              <a:rPr lang="en-US" sz="1800" smtClean="0"/>
              <a:t>Dữ liệu: thu thập trên các trang báo điện tử, 33 lớp sự kiện</a:t>
            </a:r>
          </a:p>
          <a:p>
            <a:pPr marL="0" indent="0">
              <a:buNone/>
            </a:pPr>
            <a:r>
              <a:rPr lang="en-US" sz="1800" smtClean="0"/>
              <a:t>Môi trường cài đặt: Google Colab</a:t>
            </a:r>
          </a:p>
          <a:p>
            <a:pPr marL="0" indent="0">
              <a:buNone/>
            </a:pPr>
            <a:r>
              <a:rPr lang="en-US" sz="1800"/>
              <a:t>Phương pháp đánh giá: Precision, Recall, </a:t>
            </a:r>
            <a:r>
              <a:rPr lang="en-US" sz="1800" smtClean="0"/>
              <a:t>F1</a:t>
            </a:r>
            <a:endParaRPr lang="en-US" sz="1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3C5E-D380-7289-C064-D78AF4028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989" y="1326539"/>
            <a:ext cx="4335744" cy="12414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61473" y="2523668"/>
            <a:ext cx="377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 </a:t>
            </a:r>
            <a:r>
              <a:rPr lang="en-US" i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kê </a:t>
            </a:r>
            <a:r>
              <a:rPr lang="en-US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tập dữ </a:t>
            </a:r>
            <a:r>
              <a:rPr lang="en-US" i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endParaRPr lang="en-US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36430" y="5771000"/>
            <a:ext cx="442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 nhóm sự kiện chính và lớp </a:t>
            </a:r>
            <a:r>
              <a:rPr lang="en-US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sự </a:t>
            </a:r>
            <a:r>
              <a:rPr lang="en-US" i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kiện con</a:t>
            </a:r>
            <a:endParaRPr lang="en-US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090" y="2981586"/>
            <a:ext cx="5692976" cy="2775164"/>
          </a:xfrm>
          <a:prstGeom prst="rect">
            <a:avLst/>
          </a:prstGeom>
        </p:spPr>
      </p:pic>
      <p:pic>
        <p:nvPicPr>
          <p:cNvPr id="1026" name="Picture 2" descr="colab.goog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709" y="3969273"/>
            <a:ext cx="3973382" cy="82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090" y="2995836"/>
            <a:ext cx="5692976" cy="27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9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Kết quả thực nghiệm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35" y="1032510"/>
            <a:ext cx="11317459" cy="442527"/>
          </a:xfrm>
        </p:spPr>
        <p:txBody>
          <a:bodyPr lIns="91440" tIns="45720" rIns="91440" bIns="45720" anchor="t"/>
          <a:lstStyle/>
          <a:p>
            <a:pPr marL="457200" indent="-457200">
              <a:buAutoNum type="arabicPeriod"/>
            </a:pPr>
            <a:r>
              <a:rPr lang="vi-VN" sz="2400" b="1" smtClean="0"/>
              <a:t>Mô </a:t>
            </a:r>
            <a:r>
              <a:rPr lang="en-US" sz="2400" b="1" smtClean="0"/>
              <a:t>tả dữ liệu </a:t>
            </a:r>
            <a:endParaRPr lang="en-US" sz="2400" b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84844" y="5909974"/>
            <a:ext cx="442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 kê số lượng từ kích hoạt sự kiện</a:t>
            </a:r>
            <a:endParaRPr lang="en-US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088" t="8404" r="8378" b="507"/>
          <a:stretch/>
        </p:blipFill>
        <p:spPr>
          <a:xfrm>
            <a:off x="2226730" y="1413273"/>
            <a:ext cx="7738533" cy="448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46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Lato"/>
                <a:ea typeface="Lato"/>
                <a:cs typeface="Lato"/>
              </a:rPr>
              <a:t>Kết quả thực </a:t>
            </a:r>
            <a:r>
              <a:rPr lang="en-US" smtClean="0">
                <a:latin typeface="Lato"/>
                <a:ea typeface="Lato"/>
                <a:cs typeface="Lato"/>
              </a:rPr>
              <a:t>nghiệm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1372023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vi-VN" sz="2400" b="1" smtClean="0"/>
              <a:t>Mô </a:t>
            </a:r>
            <a:r>
              <a:rPr lang="en-US" sz="2400" b="1"/>
              <a:t>tả dữ liệu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37FCF9F-411D-AA8D-2262-50195C1E0237}"/>
                  </a:ext>
                </a:extLst>
              </p14:cNvPr>
              <p14:cNvContentPartPr/>
              <p14:nvPr/>
            </p14:nvContentPartPr>
            <p14:xfrm>
              <a:off x="8101152" y="344311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37FCF9F-411D-AA8D-2262-50195C1E02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47152" y="333511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F5007F6-7ED6-8264-C53E-22ED354728C6}"/>
                  </a:ext>
                </a:extLst>
              </p14:cNvPr>
              <p14:cNvContentPartPr/>
              <p14:nvPr/>
            </p14:nvContentPartPr>
            <p14:xfrm>
              <a:off x="8131032" y="344311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F5007F6-7ED6-8264-C53E-22ED354728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77032" y="333511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FC3DD1A-7F48-479E-1F46-C4CDD9A72C21}"/>
                  </a:ext>
                </a:extLst>
              </p14:cNvPr>
              <p14:cNvContentPartPr/>
              <p14:nvPr/>
            </p14:nvContentPartPr>
            <p14:xfrm>
              <a:off x="8122752" y="3334032"/>
              <a:ext cx="286200" cy="200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FC3DD1A-7F48-479E-1F46-C4CDD9A72C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04752" y="3316032"/>
                <a:ext cx="321840" cy="2365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AutoShape 2" descr="Plot_event_sen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7" name="AutoShape 4" descr="Plot_event_sent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3152" y="1759722"/>
            <a:ext cx="4246715" cy="31486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5533" y="1759722"/>
            <a:ext cx="5279625" cy="31486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35548" y="5017422"/>
            <a:ext cx="329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latin typeface="Lato" panose="020F0502020204030203" pitchFamily="34" charset="0"/>
                <a:cs typeface="Lato" panose="020F0502020204030203" pitchFamily="34" charset="0"/>
              </a:rPr>
              <a:t>Tỉ lệ các nhãn của từ “chuyển”</a:t>
            </a:r>
            <a:endParaRPr lang="vi-VN" i="1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AutoShape 6" descr="Plot_event_word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9" name="TextBox 18"/>
          <p:cNvSpPr txBox="1"/>
          <p:nvPr/>
        </p:nvSpPr>
        <p:spPr>
          <a:xfrm>
            <a:off x="7351521" y="501742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>
                <a:latin typeface="Lato" panose="020F0502020204030203" pitchFamily="34" charset="0"/>
                <a:cs typeface="Lato" panose="020F0502020204030203" pitchFamily="34" charset="0"/>
              </a:rPr>
              <a:t>Tỉ lệ số sự kiện trong 1 câu</a:t>
            </a:r>
            <a:endParaRPr lang="vi-VN" i="1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AutoShape 6" descr="Plot_event_word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4004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Kết quả thực nghiệm</a:t>
            </a:r>
            <a:br>
              <a:rPr lang="en-US">
                <a:latin typeface="Lato"/>
                <a:ea typeface="Lato"/>
                <a:cs typeface="Lato"/>
              </a:rPr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62172" cy="2548889"/>
          </a:xfrm>
        </p:spPr>
        <p:txBody>
          <a:bodyPr/>
          <a:lstStyle/>
          <a:p>
            <a:pPr marL="0" indent="0">
              <a:buNone/>
            </a:pPr>
            <a:r>
              <a:rPr lang="en-US" sz="2400" b="1" smtClean="0"/>
              <a:t>2.  Bài toán phát hiện từ kích hoạt sự kiện</a:t>
            </a:r>
          </a:p>
          <a:p>
            <a:pPr marL="342900" indent="-342900">
              <a:buAutoNum type="alphaLcPeriod"/>
            </a:pPr>
            <a:r>
              <a:rPr lang="en-US" sz="1800" b="1" smtClean="0"/>
              <a:t>Mô hình CNN</a:t>
            </a:r>
          </a:p>
          <a:p>
            <a:pPr marL="0" indent="0">
              <a:buNone/>
            </a:pPr>
            <a:r>
              <a:rPr lang="en-US" sz="1800" smtClean="0"/>
              <a:t>Tham </a:t>
            </a:r>
            <a:r>
              <a:rPr lang="en-US" sz="1800"/>
              <a:t>số:</a:t>
            </a:r>
          </a:p>
          <a:p>
            <a:pPr lvl="1"/>
            <a:r>
              <a:rPr lang="en-US" sz="1800" smtClean="0"/>
              <a:t>Số chiều </a:t>
            </a:r>
            <a:r>
              <a:rPr lang="en-US" sz="1800"/>
              <a:t>biểu diễn đặc trưng về ngữ nghĩa, vị trí, từ loại lần lượt là 300, 25, 25</a:t>
            </a:r>
          </a:p>
          <a:p>
            <a:pPr lvl="1"/>
            <a:r>
              <a:rPr lang="en-US" sz="1800" smtClean="0"/>
              <a:t>Kích </a:t>
            </a:r>
            <a:r>
              <a:rPr lang="en-US" sz="1800"/>
              <a:t>thước filter của CNN là 2, 3, 4, 5, mỗi kích thước áp dụng 150 filter khác nhau. Tỉ lệ dropout là 0.5</a:t>
            </a:r>
          </a:p>
          <a:p>
            <a:pPr lvl="1"/>
            <a:r>
              <a:rPr lang="en-US" sz="1800"/>
              <a:t>Huấn luyện trong </a:t>
            </a:r>
            <a:r>
              <a:rPr lang="en-US" sz="1800" smtClean="0"/>
              <a:t>20 </a:t>
            </a:r>
            <a:r>
              <a:rPr lang="en-US" sz="1800"/>
              <a:t>epochs, thuật toán tối ưu Adam, learning rate </a:t>
            </a:r>
            <a:r>
              <a:rPr lang="en-US" sz="1800" smtClean="0"/>
              <a:t>1e-4</a:t>
            </a:r>
            <a:endParaRPr lang="en-US" sz="1800"/>
          </a:p>
          <a:p>
            <a:pPr marL="0" indent="0">
              <a:buNone/>
            </a:pPr>
            <a:r>
              <a:rPr lang="en-US" sz="1800" smtClean="0"/>
              <a:t>Kết quả: </a:t>
            </a:r>
            <a:endParaRPr lang="en-US" sz="1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975" y="3581399"/>
            <a:ext cx="7120049" cy="19896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23202" y="5571067"/>
            <a:ext cx="5190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 quả mô hình </a:t>
            </a:r>
            <a:r>
              <a:rPr lang="en-US" i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CNN </a:t>
            </a:r>
            <a:r>
              <a:rPr lang="en-US" i="1">
                <a:latin typeface="Lato" panose="020F0502020204030203" pitchFamily="34" charset="0"/>
                <a:cs typeface="Lato" panose="020F0502020204030203" pitchFamily="34" charset="0"/>
              </a:rPr>
              <a:t>phát hiện </a:t>
            </a:r>
            <a:r>
              <a:rPr lang="en-US" i="1" smtClean="0">
                <a:latin typeface="Lato" panose="020F0502020204030203" pitchFamily="34" charset="0"/>
                <a:cs typeface="Lato" panose="020F0502020204030203" pitchFamily="34" charset="0"/>
              </a:rPr>
              <a:t>từ </a:t>
            </a:r>
            <a:r>
              <a:rPr lang="en-US" i="1">
                <a:latin typeface="Lato" panose="020F0502020204030203" pitchFamily="34" charset="0"/>
                <a:cs typeface="Lato" panose="020F0502020204030203" pitchFamily="34" charset="0"/>
              </a:rPr>
              <a:t>kích hoạt sự kiện</a:t>
            </a:r>
            <a:endParaRPr lang="en-US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174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Kết quả thực nghiệm</a:t>
            </a:r>
            <a:br>
              <a:rPr lang="en-US">
                <a:latin typeface="Lato"/>
                <a:ea typeface="Lato"/>
                <a:cs typeface="Lato"/>
              </a:rPr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62172" cy="2548889"/>
          </a:xfrm>
        </p:spPr>
        <p:txBody>
          <a:bodyPr/>
          <a:lstStyle/>
          <a:p>
            <a:pPr marL="0" indent="0">
              <a:buNone/>
            </a:pPr>
            <a:r>
              <a:rPr lang="en-US" sz="2400" b="1"/>
              <a:t>2</a:t>
            </a:r>
            <a:r>
              <a:rPr lang="en-US" sz="2400" b="1" smtClean="0"/>
              <a:t>. Bài toán phát hiện từ kích hoạt sự kiện</a:t>
            </a:r>
          </a:p>
          <a:p>
            <a:pPr marL="0" indent="0">
              <a:buNone/>
            </a:pPr>
            <a:r>
              <a:rPr lang="en-US" sz="1800" b="1" smtClean="0"/>
              <a:t>b. Mô hình BiLSTM</a:t>
            </a:r>
          </a:p>
          <a:p>
            <a:pPr marL="0" indent="0">
              <a:buNone/>
            </a:pPr>
            <a:r>
              <a:rPr lang="en-US" sz="1800" smtClean="0"/>
              <a:t>Tham </a:t>
            </a:r>
            <a:r>
              <a:rPr lang="en-US" sz="1800"/>
              <a:t>số:</a:t>
            </a:r>
          </a:p>
          <a:p>
            <a:pPr lvl="1"/>
            <a:r>
              <a:rPr lang="en-US" sz="1800" smtClean="0"/>
              <a:t>Số chiều </a:t>
            </a:r>
            <a:r>
              <a:rPr lang="en-US" sz="1800"/>
              <a:t>biểu diễn đặc trưng về ngữ nghĩa, từ loại lần lượt là 300, 25</a:t>
            </a:r>
          </a:p>
          <a:p>
            <a:pPr lvl="1"/>
            <a:r>
              <a:rPr lang="en-US" sz="1800" smtClean="0"/>
              <a:t>Số </a:t>
            </a:r>
            <a:r>
              <a:rPr lang="en-US" sz="1800"/>
              <a:t>chiều trạng thái ẩn của mỗi lớp LSTM là 512. Tỉ lệ dropout là 0.5</a:t>
            </a:r>
          </a:p>
          <a:p>
            <a:pPr lvl="1"/>
            <a:r>
              <a:rPr lang="en-US" sz="1800"/>
              <a:t>Huấn luyện trong 30 epochs, thuật toán tối ưu Adam, learning rate </a:t>
            </a:r>
            <a:r>
              <a:rPr lang="en-US" sz="1800" smtClean="0"/>
              <a:t>1e-4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Kết quả:</a:t>
            </a:r>
          </a:p>
          <a:p>
            <a:pPr marL="342900" indent="-342900">
              <a:buAutoNum type="alphaLcPeriod"/>
            </a:pPr>
            <a:endParaRPr lang="en-US" sz="1800" smtClean="0"/>
          </a:p>
        </p:txBody>
      </p:sp>
      <p:sp>
        <p:nvSpPr>
          <p:cNvPr id="5" name="Rectangle 4"/>
          <p:cNvSpPr/>
          <p:nvPr/>
        </p:nvSpPr>
        <p:spPr>
          <a:xfrm>
            <a:off x="3284173" y="5615623"/>
            <a:ext cx="5623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 quả mô hình </a:t>
            </a:r>
            <a:r>
              <a:rPr lang="en-US" i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BiLSTM </a:t>
            </a:r>
            <a:r>
              <a:rPr lang="en-US">
                <a:latin typeface="Lato" panose="020F0502020204030203" pitchFamily="34" charset="0"/>
                <a:cs typeface="Lato" panose="020F0502020204030203" pitchFamily="34" charset="0"/>
              </a:rPr>
              <a:t>phát hiện </a:t>
            </a:r>
            <a:r>
              <a:rPr lang="en-US" smtClean="0">
                <a:latin typeface="Lato" panose="020F0502020204030203" pitchFamily="34" charset="0"/>
                <a:cs typeface="Lato" panose="020F0502020204030203" pitchFamily="34" charset="0"/>
              </a:rPr>
              <a:t>từ </a:t>
            </a:r>
            <a:r>
              <a:rPr lang="en-US">
                <a:latin typeface="Lato" panose="020F0502020204030203" pitchFamily="34" charset="0"/>
                <a:cs typeface="Lato" panose="020F0502020204030203" pitchFamily="34" charset="0"/>
              </a:rPr>
              <a:t>kích hoạt sự kiện</a:t>
            </a:r>
            <a:endParaRPr lang="en-US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98" y="3850105"/>
            <a:ext cx="7043964" cy="17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94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Kết quả thực nghiệm</a:t>
            </a:r>
            <a:br>
              <a:rPr lang="en-US">
                <a:latin typeface="Lato"/>
                <a:ea typeface="Lato"/>
                <a:cs typeface="Lato"/>
              </a:rPr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1"/>
            <a:ext cx="11854461" cy="2441545"/>
          </a:xfrm>
        </p:spPr>
        <p:txBody>
          <a:bodyPr/>
          <a:lstStyle/>
          <a:p>
            <a:pPr marL="0" indent="0">
              <a:buNone/>
            </a:pPr>
            <a:r>
              <a:rPr lang="en-US" sz="2400" b="1"/>
              <a:t>2</a:t>
            </a:r>
            <a:r>
              <a:rPr lang="en-US" sz="2400" b="1" smtClean="0"/>
              <a:t>.  Bài toán phát hiện từ kích hoạt sự kiện</a:t>
            </a:r>
          </a:p>
          <a:p>
            <a:pPr marL="0" indent="0">
              <a:buNone/>
            </a:pPr>
            <a:r>
              <a:rPr lang="en-US" sz="1800" b="1" smtClean="0"/>
              <a:t>c. Mô hình tinh chỉnh PhoBERT</a:t>
            </a:r>
          </a:p>
          <a:p>
            <a:pPr marL="0" indent="0">
              <a:buNone/>
            </a:pPr>
            <a:r>
              <a:rPr lang="en-US" sz="1800"/>
              <a:t>Tham số</a:t>
            </a:r>
            <a:r>
              <a:rPr lang="en-US" sz="1800" smtClean="0"/>
              <a:t>:</a:t>
            </a:r>
          </a:p>
          <a:p>
            <a:pPr lvl="1"/>
            <a:r>
              <a:rPr lang="en-US" sz="1800"/>
              <a:t>PhoBERT phiên bản </a:t>
            </a:r>
            <a:r>
              <a:rPr lang="en-US" sz="1800" smtClean="0"/>
              <a:t>base v2 </a:t>
            </a:r>
            <a:r>
              <a:rPr lang="en-US" sz="1800"/>
              <a:t>(135 triệu tham số</a:t>
            </a:r>
            <a:r>
              <a:rPr lang="en-US" sz="1800" smtClean="0"/>
              <a:t>)</a:t>
            </a:r>
          </a:p>
          <a:p>
            <a:pPr lvl="1"/>
            <a:r>
              <a:rPr lang="en-US" sz="1800"/>
              <a:t>Độ </a:t>
            </a:r>
            <a:r>
              <a:rPr lang="en-US" sz="1800" smtClean="0"/>
              <a:t>dài cặp </a:t>
            </a:r>
            <a:r>
              <a:rPr lang="en-US" sz="1800"/>
              <a:t>câu đầu vào tối đa là </a:t>
            </a:r>
            <a:r>
              <a:rPr lang="en-US" sz="1800" smtClean="0"/>
              <a:t>256</a:t>
            </a:r>
            <a:endParaRPr lang="en-US" sz="1800"/>
          </a:p>
          <a:p>
            <a:pPr lvl="1"/>
            <a:r>
              <a:rPr lang="en-US" sz="1800"/>
              <a:t>Huấn luyện trong 20 epochs, thuật toán tối ưu AdamW, learning rate khởi tạo 1e-5 </a:t>
            </a:r>
          </a:p>
          <a:p>
            <a:pPr marL="0" indent="0">
              <a:buNone/>
            </a:pPr>
            <a:r>
              <a:rPr lang="en-US" sz="1800" smtClean="0"/>
              <a:t>Kết </a:t>
            </a:r>
            <a:r>
              <a:rPr lang="en-US" sz="1800"/>
              <a:t>quả</a:t>
            </a:r>
            <a:r>
              <a:rPr lang="en-US" sz="1800" smtClean="0"/>
              <a:t>:</a:t>
            </a: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3380758" y="5646059"/>
            <a:ext cx="5615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 quả mô hình </a:t>
            </a:r>
            <a:r>
              <a:rPr lang="en-US" i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PhoBERT phát hiện từ kích hoạt sự kiện</a:t>
            </a:r>
            <a:endParaRPr lang="en-US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537" y="3474056"/>
            <a:ext cx="6354062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5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Kết quả thực nghiệm</a:t>
            </a:r>
            <a:br>
              <a:rPr lang="en-US">
                <a:latin typeface="Lato"/>
                <a:ea typeface="Lato"/>
                <a:cs typeface="Lato"/>
              </a:rPr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8" y="850473"/>
            <a:ext cx="5177737" cy="5463700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b="1" smtClean="0"/>
              <a:t>d</a:t>
            </a:r>
            <a:r>
              <a:rPr lang="en-US" sz="1800" b="1"/>
              <a:t>. Kết luận cho bài toán phát hiện từ kích hoạt sự </a:t>
            </a:r>
            <a:r>
              <a:rPr lang="en-US" sz="1800" b="1" smtClean="0"/>
              <a:t>kiện</a:t>
            </a:r>
          </a:p>
          <a:p>
            <a:pPr marL="0" indent="0" algn="just">
              <a:buNone/>
            </a:pPr>
            <a:endParaRPr lang="en-US" sz="1800" smtClean="0"/>
          </a:p>
          <a:p>
            <a:pPr marL="0" indent="0" algn="just">
              <a:buNone/>
            </a:pPr>
            <a:endParaRPr lang="en-US" sz="1800"/>
          </a:p>
          <a:p>
            <a:pPr marL="0" indent="0" algn="just">
              <a:buNone/>
            </a:pPr>
            <a:endParaRPr lang="en-US" sz="1800" smtClean="0"/>
          </a:p>
          <a:p>
            <a:pPr marL="0" indent="0" algn="just">
              <a:buNone/>
            </a:pPr>
            <a:endParaRPr lang="en-US" sz="1800"/>
          </a:p>
          <a:p>
            <a:pPr marL="0" indent="0" algn="just">
              <a:buNone/>
            </a:pPr>
            <a:endParaRPr lang="en-US" sz="1800" smtClean="0"/>
          </a:p>
          <a:p>
            <a:pPr marL="0" indent="0" algn="just">
              <a:buNone/>
            </a:pPr>
            <a:endParaRPr lang="en-US" sz="1800" smtClean="0"/>
          </a:p>
          <a:p>
            <a:pPr marL="0" indent="0" algn="just">
              <a:buNone/>
            </a:pPr>
            <a:endParaRPr lang="en-US" sz="1800"/>
          </a:p>
          <a:p>
            <a:pPr marL="0" indent="0" algn="just">
              <a:buNone/>
            </a:pPr>
            <a:r>
              <a:rPr lang="en-US" sz="1600" b="1" smtClean="0"/>
              <a:t>Phân </a:t>
            </a:r>
            <a:r>
              <a:rPr lang="en-US" sz="1600" b="1"/>
              <a:t>tích </a:t>
            </a:r>
            <a:r>
              <a:rPr lang="en-US" sz="1600" b="1" smtClean="0"/>
              <a:t>lỗi mô hình tinh chỉnh PhoBERT</a:t>
            </a:r>
          </a:p>
          <a:p>
            <a:pPr algn="just">
              <a:buFontTx/>
              <a:buChar char="-"/>
            </a:pPr>
            <a:r>
              <a:rPr lang="en-US" sz="1600" smtClean="0"/>
              <a:t>Các nhãn sự kiện thường bị nhầm lẫn sang nhãn “O”</a:t>
            </a:r>
          </a:p>
          <a:p>
            <a:pPr algn="just">
              <a:buFontTx/>
              <a:buChar char="-"/>
            </a:pPr>
            <a:r>
              <a:rPr lang="en-US" sz="1600" smtClean="0"/>
              <a:t>Các cặp sự kiện mà mô hình dự đoán thường bị nhầm lẫn</a:t>
            </a:r>
            <a:r>
              <a:rPr lang="en-US" sz="1600" i="1" smtClean="0"/>
              <a:t> </a:t>
            </a:r>
            <a:r>
              <a:rPr lang="en-US" sz="1600" smtClean="0"/>
              <a:t>{“</a:t>
            </a:r>
            <a:r>
              <a:rPr lang="vi-VN" sz="1600" smtClean="0"/>
              <a:t>Nominate</a:t>
            </a:r>
            <a:r>
              <a:rPr lang="en-US" sz="1600" smtClean="0"/>
              <a:t>” và “</a:t>
            </a:r>
            <a:r>
              <a:rPr lang="vi-VN" sz="1600" smtClean="0"/>
              <a:t>Start-position</a:t>
            </a:r>
            <a:r>
              <a:rPr lang="en-US" sz="1600" smtClean="0"/>
              <a:t>”}, {“Die” và “</a:t>
            </a:r>
            <a:r>
              <a:rPr lang="vi-VN" sz="1600" smtClean="0"/>
              <a:t>Injure</a:t>
            </a:r>
            <a:r>
              <a:rPr lang="en-US" sz="1600" smtClean="0"/>
              <a:t>”}, { “</a:t>
            </a:r>
            <a:r>
              <a:rPr lang="vi-VN" sz="1600" smtClean="0"/>
              <a:t>Convict</a:t>
            </a:r>
            <a:r>
              <a:rPr lang="en-US" sz="1600" smtClean="0"/>
              <a:t>” và “</a:t>
            </a:r>
            <a:r>
              <a:rPr lang="vi-VN" sz="1600" smtClean="0"/>
              <a:t>Sentence</a:t>
            </a:r>
            <a:r>
              <a:rPr lang="en-US" sz="1600" smtClean="0"/>
              <a:t>”}, {“</a:t>
            </a:r>
            <a:r>
              <a:rPr lang="vi-VN" sz="1600" smtClean="0"/>
              <a:t>Nominate</a:t>
            </a:r>
            <a:r>
              <a:rPr lang="en-US" sz="1600" smtClean="0"/>
              <a:t>” và “Elect”}</a:t>
            </a:r>
          </a:p>
        </p:txBody>
      </p:sp>
      <p:sp>
        <p:nvSpPr>
          <p:cNvPr id="5" name="Rectangle 4"/>
          <p:cNvSpPr/>
          <p:nvPr/>
        </p:nvSpPr>
        <p:spPr>
          <a:xfrm>
            <a:off x="5404431" y="6413748"/>
            <a:ext cx="6072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 trận nhầm lẫn của mô hình PhoBERT với câu hỏi “sự kiện”</a:t>
            </a:r>
            <a:endParaRPr lang="en-US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275" y="817149"/>
            <a:ext cx="6337989" cy="55216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87" y="1623811"/>
            <a:ext cx="3847492" cy="14503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008" y="3074143"/>
            <a:ext cx="4938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 </a:t>
            </a:r>
            <a:r>
              <a:rPr lang="en-US" sz="1400" i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 tốt nhất của các </a:t>
            </a:r>
            <a:r>
              <a:rPr lang="en-US" sz="14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mô hình </a:t>
            </a:r>
            <a:r>
              <a:rPr lang="en-US" sz="1400" i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phát hiện từ kích hoạt sự kiện</a:t>
            </a:r>
            <a:endParaRPr lang="en-US" sz="1400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84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Kết quả thực nghiệm</a:t>
            </a:r>
            <a:br>
              <a:rPr lang="en-US">
                <a:latin typeface="Lato"/>
                <a:ea typeface="Lato"/>
                <a:cs typeface="Lato"/>
              </a:rPr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1"/>
            <a:ext cx="11702061" cy="2777490"/>
          </a:xfrm>
        </p:spPr>
        <p:txBody>
          <a:bodyPr/>
          <a:lstStyle/>
          <a:p>
            <a:pPr marL="0" indent="0">
              <a:buNone/>
            </a:pPr>
            <a:r>
              <a:rPr lang="en-US" sz="2400" b="1" smtClean="0"/>
              <a:t>3.  Bài toán phát hiện sự kiện cấp độ câu</a:t>
            </a:r>
          </a:p>
          <a:p>
            <a:pPr marL="342900" indent="-342900">
              <a:buAutoNum type="alphaLcPeriod"/>
            </a:pPr>
            <a:r>
              <a:rPr lang="en-US" sz="1800" b="1" smtClean="0"/>
              <a:t>Mô hình tinh chỉnh PhoBERT và ViBERT</a:t>
            </a:r>
          </a:p>
          <a:p>
            <a:pPr marL="0" indent="0">
              <a:buNone/>
            </a:pPr>
            <a:r>
              <a:rPr lang="en-US" sz="1800"/>
              <a:t>Tham số</a:t>
            </a:r>
            <a:r>
              <a:rPr lang="en-US" sz="1800" smtClean="0"/>
              <a:t>:</a:t>
            </a:r>
          </a:p>
          <a:p>
            <a:pPr lvl="1"/>
            <a:r>
              <a:rPr lang="en-US" sz="1800"/>
              <a:t>PhoBERT </a:t>
            </a:r>
            <a:r>
              <a:rPr lang="en-US" sz="1800" smtClean="0"/>
              <a:t>(phiên </a:t>
            </a:r>
            <a:r>
              <a:rPr lang="en-US" sz="1800"/>
              <a:t>bản </a:t>
            </a:r>
            <a:r>
              <a:rPr lang="en-US" sz="1800" smtClean="0"/>
              <a:t>base v2) và ViBERT</a:t>
            </a:r>
          </a:p>
          <a:p>
            <a:pPr lvl="1"/>
            <a:r>
              <a:rPr lang="en-US" sz="1800" smtClean="0"/>
              <a:t>Độ dài câu đầu vào tối đa là 256</a:t>
            </a:r>
          </a:p>
          <a:p>
            <a:pPr lvl="1"/>
            <a:r>
              <a:rPr lang="en-US" sz="1800" smtClean="0"/>
              <a:t>Huấn </a:t>
            </a:r>
            <a:r>
              <a:rPr lang="en-US" sz="1800"/>
              <a:t>luyện trong 5</a:t>
            </a:r>
            <a:r>
              <a:rPr lang="en-US" sz="1800" smtClean="0"/>
              <a:t> </a:t>
            </a:r>
            <a:r>
              <a:rPr lang="en-US" sz="1800"/>
              <a:t>epochs, thuật toán tối ưu AdamW, learning rate khởi tạo </a:t>
            </a:r>
            <a:r>
              <a:rPr lang="en-US" sz="1800" smtClean="0"/>
              <a:t>2e-5 </a:t>
            </a:r>
            <a:endParaRPr lang="en-US" sz="1800"/>
          </a:p>
          <a:p>
            <a:pPr marL="0" indent="0">
              <a:buNone/>
            </a:pPr>
            <a:r>
              <a:rPr lang="en-US" sz="1800" smtClean="0"/>
              <a:t>Kết </a:t>
            </a:r>
            <a:r>
              <a:rPr lang="en-US" sz="1800"/>
              <a:t>quả</a:t>
            </a:r>
            <a:r>
              <a:rPr lang="en-US" sz="1800" smtClean="0"/>
              <a:t>:</a:t>
            </a: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906259" y="5398572"/>
            <a:ext cx="6564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 quả mô hình </a:t>
            </a:r>
            <a:r>
              <a:rPr lang="en-US" i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PhoBERT và ViBERT phát hiện sự kiện cấp độ câu</a:t>
            </a:r>
            <a:endParaRPr lang="en-US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45" y="3924165"/>
            <a:ext cx="4789910" cy="136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6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005" y="322818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438005" y="1970628"/>
            <a:ext cx="8303301" cy="241808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mtClean="0">
                <a:latin typeface="Lato"/>
                <a:ea typeface="Lato"/>
                <a:cs typeface="Lato"/>
              </a:rPr>
              <a:t>Phát hiện sự kiện trong văn bản tiếng Việt</a:t>
            </a: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74533" y="4388709"/>
            <a:ext cx="8366772" cy="135889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400" smtClean="0">
                <a:solidFill>
                  <a:schemeClr val="tx1"/>
                </a:solidFill>
                <a:latin typeface="Lato"/>
                <a:ea typeface="Lato"/>
                <a:cs typeface="Lato"/>
              </a:rPr>
              <a:t>Phùng Phú Cường - 20190084</a:t>
            </a:r>
          </a:p>
          <a:p>
            <a:endParaRPr lang="en-US" sz="2400" smtClean="0">
              <a:solidFill>
                <a:schemeClr val="tx1"/>
              </a:solidFill>
              <a:latin typeface="Lato"/>
              <a:ea typeface="Lato"/>
              <a:cs typeface="Lato"/>
            </a:endParaRPr>
          </a:p>
          <a:p>
            <a:r>
              <a:rPr lang="en-US" sz="2400" smtClean="0">
                <a:solidFill>
                  <a:schemeClr val="tx1"/>
                </a:solidFill>
                <a:latin typeface="Lato"/>
                <a:ea typeface="Lato"/>
                <a:cs typeface="Lato"/>
              </a:rPr>
              <a:t>GVHD: </a:t>
            </a:r>
            <a:r>
              <a:rPr lang="en-US" sz="2400" smtClean="0">
                <a:solidFill>
                  <a:schemeClr val="tx1"/>
                </a:solidFill>
                <a:latin typeface="Lato"/>
                <a:ea typeface="Lato"/>
                <a:cs typeface="Lato"/>
              </a:rPr>
              <a:t>TS. Nguyễn Kiêm Hiếu</a:t>
            </a:r>
            <a:endParaRPr lang="en-US" sz="2400" dirty="0">
              <a:solidFill>
                <a:schemeClr val="tx1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Kết quả thực nghiệm</a:t>
            </a:r>
            <a:br>
              <a:rPr lang="en-US">
                <a:latin typeface="Lato"/>
                <a:ea typeface="Lato"/>
                <a:cs typeface="Lato"/>
              </a:rPr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1"/>
            <a:ext cx="11702061" cy="2777490"/>
          </a:xfrm>
        </p:spPr>
        <p:txBody>
          <a:bodyPr/>
          <a:lstStyle/>
          <a:p>
            <a:pPr marL="0" indent="0">
              <a:buNone/>
            </a:pPr>
            <a:r>
              <a:rPr lang="en-US" sz="2400" b="1" smtClean="0"/>
              <a:t>3.  Bài toán phát hiện sự kiện cấp độ câu</a:t>
            </a:r>
          </a:p>
          <a:p>
            <a:pPr marL="0" indent="0">
              <a:buNone/>
            </a:pPr>
            <a:r>
              <a:rPr lang="en-US" sz="1800" b="1"/>
              <a:t>b</a:t>
            </a:r>
            <a:r>
              <a:rPr lang="en-US" sz="1800" b="1" smtClean="0"/>
              <a:t>. Mô hình tinh chỉnh BARTpho</a:t>
            </a:r>
          </a:p>
          <a:p>
            <a:pPr marL="0" indent="0">
              <a:buNone/>
            </a:pPr>
            <a:r>
              <a:rPr lang="en-US" sz="1800"/>
              <a:t>Tham số</a:t>
            </a:r>
            <a:r>
              <a:rPr lang="en-US" sz="1800" smtClean="0"/>
              <a:t>:</a:t>
            </a:r>
          </a:p>
          <a:p>
            <a:pPr lvl="1"/>
            <a:r>
              <a:rPr lang="en-US" sz="1800" smtClean="0"/>
              <a:t>BARTpho 150 triệu tham số</a:t>
            </a:r>
          </a:p>
          <a:p>
            <a:pPr lvl="1"/>
            <a:r>
              <a:rPr lang="en-US" sz="1800"/>
              <a:t>Độ dài câu đầu vào tối đa là </a:t>
            </a:r>
            <a:r>
              <a:rPr lang="en-US" sz="1800" smtClean="0"/>
              <a:t>256, nhãn sinh ra có độ dài tối đa 32</a:t>
            </a:r>
          </a:p>
          <a:p>
            <a:pPr lvl="1"/>
            <a:r>
              <a:rPr lang="en-US" sz="1800" smtClean="0"/>
              <a:t>Huấn </a:t>
            </a:r>
            <a:r>
              <a:rPr lang="en-US" sz="1800"/>
              <a:t>luyện trong 5</a:t>
            </a:r>
            <a:r>
              <a:rPr lang="en-US" sz="1800" smtClean="0"/>
              <a:t> </a:t>
            </a:r>
            <a:r>
              <a:rPr lang="en-US" sz="1800"/>
              <a:t>epochs, thuật toán tối ưu AdamW, learning rate khởi tạo </a:t>
            </a:r>
            <a:r>
              <a:rPr lang="en-US" sz="1800" smtClean="0"/>
              <a:t>2e-5 </a:t>
            </a:r>
            <a:endParaRPr lang="en-US" sz="1800"/>
          </a:p>
          <a:p>
            <a:pPr marL="0" indent="0">
              <a:buNone/>
            </a:pPr>
            <a:r>
              <a:rPr lang="en-US" sz="1800" smtClean="0"/>
              <a:t>Kết </a:t>
            </a:r>
            <a:r>
              <a:rPr lang="en-US" sz="1800"/>
              <a:t>quả</a:t>
            </a:r>
            <a:r>
              <a:rPr lang="en-US" sz="1800" smtClean="0"/>
              <a:t>:</a:t>
            </a: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3429639" y="5140027"/>
            <a:ext cx="5517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 quả mô hình </a:t>
            </a:r>
            <a:r>
              <a:rPr lang="en-US" i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BARTpho phát hiện sự kiện cấp độ câu</a:t>
            </a:r>
            <a:endParaRPr lang="en-US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649" y="3729702"/>
            <a:ext cx="6589838" cy="1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07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Kết quả thực nghiệm</a:t>
            </a:r>
            <a:br>
              <a:rPr lang="en-US">
                <a:latin typeface="Lato"/>
                <a:ea typeface="Lato"/>
                <a:cs typeface="Lato"/>
              </a:rPr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978795"/>
            <a:ext cx="4761235" cy="5281661"/>
          </a:xfrm>
        </p:spPr>
        <p:txBody>
          <a:bodyPr/>
          <a:lstStyle/>
          <a:p>
            <a:pPr marL="0" indent="0">
              <a:buNone/>
            </a:pPr>
            <a:r>
              <a:rPr lang="en-US" sz="1800" b="1" smtClean="0"/>
              <a:t>c. Kết </a:t>
            </a:r>
            <a:r>
              <a:rPr lang="en-US" sz="1800" b="1"/>
              <a:t>luận cho bài toán phát hiện sự kiện cấp độ </a:t>
            </a:r>
            <a:r>
              <a:rPr lang="en-US" sz="1800" b="1" smtClean="0"/>
              <a:t>câu</a:t>
            </a:r>
          </a:p>
          <a:p>
            <a:pPr marL="0" indent="0">
              <a:buNone/>
            </a:pPr>
            <a:endParaRPr lang="en-US" sz="1800" b="1"/>
          </a:p>
          <a:p>
            <a:pPr marL="0" indent="0">
              <a:buNone/>
            </a:pPr>
            <a:endParaRPr lang="en-US" sz="1800" b="1" smtClean="0"/>
          </a:p>
          <a:p>
            <a:pPr marL="0" indent="0">
              <a:buNone/>
            </a:pPr>
            <a:endParaRPr lang="en-US" sz="1800" b="1"/>
          </a:p>
          <a:p>
            <a:pPr marL="0" indent="0">
              <a:buNone/>
            </a:pPr>
            <a:endParaRPr lang="en-US" sz="1800" b="1" smtClean="0"/>
          </a:p>
          <a:p>
            <a:pPr marL="0" indent="0">
              <a:buNone/>
            </a:pPr>
            <a:endParaRPr lang="en-US" sz="1800" b="1" smtClean="0"/>
          </a:p>
          <a:p>
            <a:pPr marL="0" indent="0">
              <a:buNone/>
            </a:pPr>
            <a:r>
              <a:rPr lang="en-US" sz="1600" b="1" smtClean="0"/>
              <a:t>Phân </a:t>
            </a:r>
            <a:r>
              <a:rPr lang="en-US" sz="1600" b="1"/>
              <a:t>tích </a:t>
            </a:r>
            <a:r>
              <a:rPr lang="en-US" sz="1600" b="1" smtClean="0"/>
              <a:t>lỗi mô hình tinh chỉnh PhoBERT</a:t>
            </a:r>
          </a:p>
          <a:p>
            <a:pPr>
              <a:buFontTx/>
              <a:buChar char="-"/>
            </a:pPr>
            <a:r>
              <a:rPr lang="en-US" sz="1600" smtClean="0"/>
              <a:t>Mô hình chỉ dự đoán đúng những nhãn phổ biến trong tệp dữ liệu </a:t>
            </a:r>
          </a:p>
          <a:p>
            <a:pPr>
              <a:buFontTx/>
              <a:buChar char="-"/>
            </a:pPr>
            <a:r>
              <a:rPr lang="en-US" sz="1600" smtClean="0"/>
              <a:t>Cặp sự kiện {“Die” và “Attack”} bị nhầm lẫn với nhau</a:t>
            </a:r>
          </a:p>
          <a:p>
            <a:pPr>
              <a:buFontTx/>
              <a:buChar char="-"/>
            </a:pPr>
            <a:r>
              <a:rPr lang="en-US" sz="1600" smtClean="0"/>
              <a:t>Nhãn “Other” thường bị nhầm lẫn sang các nhãn khác</a:t>
            </a:r>
          </a:p>
        </p:txBody>
      </p:sp>
      <p:sp>
        <p:nvSpPr>
          <p:cNvPr id="5" name="Rectangle 4"/>
          <p:cNvSpPr/>
          <p:nvPr/>
        </p:nvSpPr>
        <p:spPr>
          <a:xfrm>
            <a:off x="6547980" y="6448539"/>
            <a:ext cx="413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 trận nhầm lẫn của mô hình PhoBERT</a:t>
            </a:r>
            <a:endParaRPr lang="en-US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774" y="1002951"/>
            <a:ext cx="6800935" cy="5311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93" y="1695034"/>
            <a:ext cx="4115928" cy="10655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1575" y="2760536"/>
            <a:ext cx="4673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 </a:t>
            </a:r>
            <a:r>
              <a:rPr lang="en-US" sz="1400" i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 tốt nhất của các </a:t>
            </a:r>
            <a:r>
              <a:rPr lang="en-US" sz="14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mô hình </a:t>
            </a:r>
            <a:r>
              <a:rPr lang="en-US" sz="1400" i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phát sự kiện cấp độ câu</a:t>
            </a:r>
            <a:endParaRPr lang="en-US" sz="1400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446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Kết quả thực nghiệm</a:t>
            </a:r>
            <a:br>
              <a:rPr lang="en-US">
                <a:latin typeface="Lato"/>
                <a:ea typeface="Lato"/>
                <a:cs typeface="Lato"/>
              </a:rPr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1"/>
            <a:ext cx="4800244" cy="5335742"/>
          </a:xfrm>
        </p:spPr>
        <p:txBody>
          <a:bodyPr/>
          <a:lstStyle/>
          <a:p>
            <a:pPr marL="0" indent="0">
              <a:buNone/>
            </a:pPr>
            <a:r>
              <a:rPr lang="en-US" sz="1800" b="1"/>
              <a:t>c</a:t>
            </a:r>
            <a:r>
              <a:rPr lang="en-US" sz="1800" b="1" smtClean="0"/>
              <a:t>. </a:t>
            </a:r>
            <a:r>
              <a:rPr lang="en-US" sz="1800" b="1"/>
              <a:t>Kết luận cho bài toán phát hiện sự kiện cấp độ câu</a:t>
            </a:r>
          </a:p>
          <a:p>
            <a:pPr marL="0" indent="0">
              <a:buNone/>
            </a:pPr>
            <a:endParaRPr lang="en-US" sz="1600" b="1" smtClean="0"/>
          </a:p>
          <a:p>
            <a:pPr marL="0" indent="0">
              <a:buNone/>
            </a:pPr>
            <a:r>
              <a:rPr lang="en-US" sz="1600" b="1" smtClean="0"/>
              <a:t>Phân </a:t>
            </a:r>
            <a:r>
              <a:rPr lang="en-US" sz="1600" b="1"/>
              <a:t>tích lỗi mô hình tinh chỉnh </a:t>
            </a:r>
            <a:r>
              <a:rPr lang="en-US" sz="1600" b="1" smtClean="0"/>
              <a:t>BARTpho</a:t>
            </a:r>
          </a:p>
          <a:p>
            <a:pPr>
              <a:buFontTx/>
              <a:buChar char="-"/>
            </a:pPr>
            <a:r>
              <a:rPr lang="en-US" sz="1600" smtClean="0"/>
              <a:t>Mô hình cải thiện dự đoán đúng các nhãn có tần xuất xuất hiện thấp trong tệp dữ liệu</a:t>
            </a:r>
          </a:p>
          <a:p>
            <a:pPr>
              <a:buFontTx/>
              <a:buChar char="-"/>
            </a:pPr>
            <a:r>
              <a:rPr lang="en-US" sz="1600" smtClean="0"/>
              <a:t> Ít bị nhầm lẫn các nhãn sự kiện khác sang nhãn “Other” so với mô hình PhoBERT</a:t>
            </a:r>
          </a:p>
        </p:txBody>
      </p:sp>
      <p:sp>
        <p:nvSpPr>
          <p:cNvPr id="5" name="Rectangle 4"/>
          <p:cNvSpPr/>
          <p:nvPr/>
        </p:nvSpPr>
        <p:spPr>
          <a:xfrm>
            <a:off x="5602307" y="6428461"/>
            <a:ext cx="6086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 trận nhầm lẫn của mô hình BARTpho với promp template</a:t>
            </a:r>
            <a:endParaRPr lang="en-US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783" y="855520"/>
            <a:ext cx="6715481" cy="55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2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Tổng </a:t>
            </a:r>
            <a:r>
              <a:rPr lang="en-US" smtClean="0">
                <a:latin typeface="Lato"/>
                <a:ea typeface="Lato"/>
                <a:cs typeface="Lato"/>
              </a:rPr>
              <a:t>Kết</a:t>
            </a:r>
            <a:r>
              <a:rPr lang="en-US">
                <a:latin typeface="Lato"/>
                <a:ea typeface="Lato"/>
                <a:cs typeface="Lato"/>
              </a:rPr>
              <a:t/>
            </a:r>
            <a:br>
              <a:rPr lang="en-US">
                <a:latin typeface="Lato"/>
                <a:ea typeface="Lato"/>
                <a:cs typeface="Lato"/>
              </a:rPr>
            </a:br>
            <a:r>
              <a:rPr lang="en-US">
                <a:latin typeface="Lato"/>
                <a:ea typeface="Lato"/>
                <a:cs typeface="Lato"/>
              </a:rPr>
              <a:t/>
            </a:r>
            <a:br>
              <a:rPr lang="en-US">
                <a:latin typeface="Lato"/>
                <a:ea typeface="Lato"/>
                <a:cs typeface="Lato"/>
              </a:rPr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36" y="1032510"/>
            <a:ext cx="11514528" cy="4970357"/>
          </a:xfrm>
        </p:spPr>
        <p:txBody>
          <a:bodyPr/>
          <a:lstStyle/>
          <a:p>
            <a:r>
              <a:rPr lang="en-US" sz="1800" b="1"/>
              <a:t>Kết luận</a:t>
            </a:r>
            <a:r>
              <a:rPr lang="en-US" sz="1800" b="1" smtClean="0"/>
              <a:t>:</a:t>
            </a:r>
          </a:p>
          <a:p>
            <a:pPr marL="0" indent="0">
              <a:buNone/>
            </a:pPr>
            <a:endParaRPr lang="en-US" sz="1800" b="1"/>
          </a:p>
          <a:p>
            <a:pPr lvl="1"/>
            <a:r>
              <a:rPr lang="en-US" sz="1800"/>
              <a:t>Mô hình </a:t>
            </a:r>
            <a:r>
              <a:rPr lang="en-US" sz="1800" smtClean="0"/>
              <a:t>tinh chỉnh </a:t>
            </a:r>
            <a:r>
              <a:rPr lang="en-US" sz="1800" b="1" smtClean="0"/>
              <a:t>PhoBERT</a:t>
            </a:r>
            <a:r>
              <a:rPr lang="en-US" sz="1800" smtClean="0"/>
              <a:t> </a:t>
            </a:r>
            <a:r>
              <a:rPr lang="en-US" sz="1800"/>
              <a:t>đạt kết quả tốt nhất cho bài </a:t>
            </a:r>
            <a:r>
              <a:rPr lang="en-US" sz="1800" smtClean="0"/>
              <a:t>toán phát hiện từ kích hoạt </a:t>
            </a:r>
            <a:r>
              <a:rPr lang="en-US" sz="1800"/>
              <a:t>sự kiện</a:t>
            </a:r>
            <a:r>
              <a:rPr lang="en-US" sz="1800" smtClean="0"/>
              <a:t> với </a:t>
            </a:r>
            <a:r>
              <a:rPr lang="en-US" sz="1800" b="1" smtClean="0"/>
              <a:t>60.85% </a:t>
            </a:r>
            <a:r>
              <a:rPr lang="en-US" sz="1800"/>
              <a:t>điểm </a:t>
            </a:r>
            <a:r>
              <a:rPr lang="en-US" sz="1800" smtClean="0"/>
              <a:t>F1</a:t>
            </a:r>
          </a:p>
          <a:p>
            <a:pPr lvl="1"/>
            <a:r>
              <a:rPr lang="en-US" sz="1800"/>
              <a:t>Đặc trưng về từ loại cải thiện kết quả cho các mô hình </a:t>
            </a:r>
            <a:r>
              <a:rPr lang="en-US" sz="1800" smtClean="0"/>
              <a:t>học sâu truyền thống </a:t>
            </a:r>
            <a:r>
              <a:rPr lang="en-US" sz="1800" b="1" smtClean="0"/>
              <a:t>CNN</a:t>
            </a:r>
            <a:r>
              <a:rPr lang="en-US" sz="1800" smtClean="0"/>
              <a:t> </a:t>
            </a:r>
            <a:r>
              <a:rPr lang="en-US" sz="1800"/>
              <a:t>và </a:t>
            </a:r>
            <a:r>
              <a:rPr lang="en-US" sz="1800" b="1" smtClean="0"/>
              <a:t>BiLSTM</a:t>
            </a:r>
          </a:p>
          <a:p>
            <a:pPr lvl="1"/>
            <a:r>
              <a:rPr lang="en-US" sz="1800" smtClean="0"/>
              <a:t>Mô hình tinh chỉnh </a:t>
            </a:r>
            <a:r>
              <a:rPr lang="en-US" sz="1800" b="1" smtClean="0"/>
              <a:t>BARTpho</a:t>
            </a:r>
            <a:r>
              <a:rPr lang="en-US" sz="1800" smtClean="0"/>
              <a:t> với cách tiếp cận sinh văn bản có điều kiện đạt kết quả tốt nhất cho bài toán phát hiện sự kiện cấp độ câu với điểm F1 là </a:t>
            </a:r>
            <a:r>
              <a:rPr lang="vi-VN" sz="1800" b="1"/>
              <a:t>81.74%</a:t>
            </a:r>
            <a:endParaRPr lang="en-US" sz="1800" b="1"/>
          </a:p>
          <a:p>
            <a:pPr marL="0" indent="0">
              <a:buNone/>
            </a:pPr>
            <a:endParaRPr lang="en-US" sz="1800"/>
          </a:p>
          <a:p>
            <a:r>
              <a:rPr lang="en-US" sz="1800" b="1"/>
              <a:t>Hướng phát triển</a:t>
            </a:r>
            <a:r>
              <a:rPr lang="en-US" sz="1800" b="1" smtClean="0"/>
              <a:t>:</a:t>
            </a:r>
          </a:p>
          <a:p>
            <a:pPr marL="0" indent="0">
              <a:buNone/>
            </a:pPr>
            <a:endParaRPr lang="en-US" sz="1800" b="1"/>
          </a:p>
          <a:p>
            <a:pPr lvl="1"/>
            <a:r>
              <a:rPr lang="en-US" sz="1800" smtClean="0"/>
              <a:t>Nghiên cứu them các phương pháp cải thiện kết quả của bài toán phát hiện sự kiện</a:t>
            </a:r>
          </a:p>
          <a:p>
            <a:pPr lvl="1"/>
            <a:r>
              <a:rPr lang="en-US" sz="1800"/>
              <a:t>Nghiên cứu các mô hình kết hợp tận dụng được sức mạnh của mô hình ngôn </a:t>
            </a:r>
            <a:r>
              <a:rPr lang="en-US" sz="1800" smtClean="0"/>
              <a:t>ngữ</a:t>
            </a:r>
            <a:endParaRPr lang="en-US" sz="1800"/>
          </a:p>
          <a:p>
            <a:pPr lvl="1"/>
            <a:r>
              <a:rPr lang="en-US" sz="1800" smtClean="0"/>
              <a:t>Xây dựng </a:t>
            </a:r>
            <a:r>
              <a:rPr lang="en-US" sz="1800"/>
              <a:t>mô hình multi-task đồng thời cho cả 3 bài toán Nhận dạng thực thể có tên, Phát hiện sự kiện và Phát hiện tham số sự </a:t>
            </a:r>
            <a:r>
              <a:rPr lang="en-US" sz="1800" smtClean="0"/>
              <a:t>kiện</a:t>
            </a:r>
            <a:endParaRPr lang="en-US" sz="1800"/>
          </a:p>
          <a:p>
            <a:pPr marL="0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79568412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8E1B1-D9CD-415A-BCE5-B57F39B2F3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030941"/>
            <a:ext cx="7391400" cy="5422796"/>
          </a:xfrm>
        </p:spPr>
        <p:txBody>
          <a:bodyPr lIns="91440" tIns="45720" rIns="91440" bIns="45720" anchor="t"/>
          <a:lstStyle/>
          <a:p>
            <a:pPr marL="514350" indent="-514350">
              <a:buAutoNum type="romanUcPeriod"/>
            </a:pPr>
            <a:r>
              <a:rPr lang="en-US" sz="2000" smtClean="0">
                <a:latin typeface="Lato"/>
                <a:ea typeface="Lato"/>
                <a:cs typeface="Lato"/>
              </a:rPr>
              <a:t>Giới thiệu đề tài</a:t>
            </a:r>
            <a:endParaRPr lang="en-US" sz="2000" smtClean="0"/>
          </a:p>
          <a:p>
            <a:pPr marL="514350" indent="-514350">
              <a:buAutoNum type="romanUcPeriod"/>
            </a:pPr>
            <a:r>
              <a:rPr lang="en-US" sz="2000" smtClean="0">
                <a:latin typeface="Lato"/>
                <a:ea typeface="Lato"/>
                <a:cs typeface="Lato"/>
              </a:rPr>
              <a:t>Phương pháp đề xuất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sz="1800" smtClean="0">
                <a:latin typeface="Lato"/>
                <a:ea typeface="Lato"/>
                <a:cs typeface="Lato"/>
              </a:rPr>
              <a:t>Bài toán phát hiện từ kích hoạt sự kiện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sz="1800" smtClean="0">
                <a:latin typeface="Lato"/>
                <a:ea typeface="Lato"/>
                <a:cs typeface="Lato"/>
              </a:rPr>
              <a:t>Bài toán phát hiện sự kiện cấp độ câu</a:t>
            </a:r>
          </a:p>
          <a:p>
            <a:pPr marL="514350" indent="-514350">
              <a:buAutoNum type="romanUcPeriod"/>
            </a:pPr>
            <a:r>
              <a:rPr lang="en-US" sz="2000" smtClean="0">
                <a:latin typeface="Lato"/>
                <a:ea typeface="Lato"/>
                <a:cs typeface="Lato"/>
              </a:rPr>
              <a:t>Kết quả thực nghiệm</a:t>
            </a:r>
          </a:p>
          <a:p>
            <a:pPr marL="914400" lvl="1" indent="-457200">
              <a:buAutoNum type="arabicPeriod"/>
            </a:pPr>
            <a:r>
              <a:rPr lang="en-US" sz="1800" smtClean="0">
                <a:latin typeface="Lato"/>
                <a:ea typeface="Lato"/>
                <a:cs typeface="Lato"/>
              </a:rPr>
              <a:t>Mô tả dữ liệu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sz="1800" smtClean="0">
                <a:latin typeface="Lato"/>
                <a:ea typeface="Lato"/>
                <a:cs typeface="Lato"/>
              </a:rPr>
              <a:t>Kết quả thực nghiệm cho bài toán </a:t>
            </a:r>
            <a:r>
              <a:rPr lang="en-US" sz="1800">
                <a:latin typeface="Lato"/>
                <a:ea typeface="Lato"/>
                <a:cs typeface="Lato"/>
              </a:rPr>
              <a:t>phát hiện </a:t>
            </a:r>
            <a:r>
              <a:rPr lang="en-US" sz="1800" smtClean="0">
                <a:latin typeface="Lato"/>
                <a:ea typeface="Lato"/>
                <a:cs typeface="Lato"/>
              </a:rPr>
              <a:t>từ </a:t>
            </a:r>
            <a:r>
              <a:rPr lang="en-US" sz="1800">
                <a:latin typeface="Lato"/>
                <a:ea typeface="Lato"/>
                <a:cs typeface="Lato"/>
              </a:rPr>
              <a:t>kích hoạt sự </a:t>
            </a:r>
            <a:r>
              <a:rPr lang="en-US" sz="1800" smtClean="0">
                <a:latin typeface="Lato"/>
                <a:ea typeface="Lato"/>
                <a:cs typeface="Lato"/>
              </a:rPr>
              <a:t>kiện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sz="1800">
                <a:latin typeface="Lato"/>
                <a:ea typeface="Lato"/>
                <a:cs typeface="Lato"/>
              </a:rPr>
              <a:t>Kết quả thực nghiệm cho bài toán phát hiện </a:t>
            </a:r>
            <a:r>
              <a:rPr lang="en-US" sz="1800" smtClean="0">
                <a:latin typeface="Lato"/>
                <a:ea typeface="Lato"/>
                <a:cs typeface="Lato"/>
              </a:rPr>
              <a:t>sự kiện cấp độ câu</a:t>
            </a:r>
            <a:endParaRPr lang="en-US" sz="1800">
              <a:latin typeface="Lato"/>
              <a:ea typeface="Lato"/>
              <a:cs typeface="Lato"/>
            </a:endParaRPr>
          </a:p>
          <a:p>
            <a:pPr marL="457200" indent="-457200">
              <a:buAutoNum type="romanUcPeriod"/>
            </a:pPr>
            <a:r>
              <a:rPr lang="en-US" sz="1800" smtClean="0">
                <a:latin typeface="Lato"/>
                <a:ea typeface="Lato"/>
                <a:cs typeface="Lato"/>
              </a:rPr>
              <a:t>Tổng kết</a:t>
            </a:r>
            <a:endParaRPr lang="en-US" sz="1800">
              <a:latin typeface="Lato"/>
              <a:ea typeface="Lato"/>
              <a:cs typeface="Lato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algn="ctr"/>
            <a:r>
              <a:rPr lang="en-US" smtClean="0">
                <a:latin typeface="Lato"/>
                <a:cs typeface="Lato"/>
              </a:rPr>
              <a:t>Mục lục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0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mtClean="0">
                <a:latin typeface="Lato"/>
                <a:ea typeface="Lato"/>
                <a:cs typeface="Lato"/>
              </a:rPr>
              <a:t>Giới </a:t>
            </a:r>
            <a:r>
              <a:rPr lang="en-US">
                <a:latin typeface="Lato"/>
                <a:ea typeface="Lato"/>
                <a:cs typeface="Lato"/>
              </a:rPr>
              <a:t>thiệu đề tài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101653"/>
            <a:ext cx="5073236" cy="490912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b="1" smtClean="0">
                <a:latin typeface="Lato"/>
                <a:ea typeface="Lato"/>
                <a:cs typeface="Lato"/>
              </a:rPr>
              <a:t>Mô tả bài toán phát hiện sự kiện</a:t>
            </a:r>
          </a:p>
          <a:p>
            <a:pPr marL="0" indent="0">
              <a:buNone/>
            </a:pPr>
            <a:endParaRPr lang="en-US" sz="2000" b="1" smtClean="0">
              <a:latin typeface="Lato"/>
              <a:ea typeface="Lato"/>
              <a:cs typeface="Lato"/>
            </a:endParaRPr>
          </a:p>
          <a:p>
            <a:r>
              <a:rPr lang="en-US" sz="1800" b="1" i="1" smtClean="0">
                <a:latin typeface="Lato"/>
                <a:ea typeface="Lato"/>
                <a:cs typeface="Lato"/>
              </a:rPr>
              <a:t>Phát hiện Từ kích hoạt sự kiện</a:t>
            </a:r>
          </a:p>
          <a:p>
            <a:pPr marL="0" indent="0">
              <a:buNone/>
            </a:pPr>
            <a:r>
              <a:rPr lang="en-US" sz="1800" i="1" smtClean="0"/>
              <a:t>T</a:t>
            </a:r>
            <a:r>
              <a:rPr lang="vi-VN" sz="1800" i="1" smtClean="0"/>
              <a:t>ìm </a:t>
            </a:r>
            <a:r>
              <a:rPr lang="vi-VN" sz="1800" i="1"/>
              <a:t>trong câu hoặc văn bản các từ hoặc cụm từ gọi là </a:t>
            </a:r>
            <a:r>
              <a:rPr lang="vi-VN" sz="1800" i="1" smtClean="0"/>
              <a:t>T</a:t>
            </a:r>
            <a:r>
              <a:rPr lang="en-US" sz="1800" i="1" smtClean="0"/>
              <a:t>ừ</a:t>
            </a:r>
            <a:r>
              <a:rPr lang="vi-VN" sz="1800" i="1" smtClean="0"/>
              <a:t> </a:t>
            </a:r>
            <a:r>
              <a:rPr lang="vi-VN" sz="1800" i="1"/>
              <a:t>kích hoạt sự kiện (Event Trigger), và xác định xem chúng thể hiện rõ ràng nhất cho sự kiện </a:t>
            </a:r>
            <a:r>
              <a:rPr lang="vi-VN" sz="1800" i="1" smtClean="0"/>
              <a:t>nào</a:t>
            </a:r>
            <a:r>
              <a:rPr lang="en-US" sz="1800" i="1" smtClean="0"/>
              <a:t>.</a:t>
            </a:r>
            <a:endParaRPr lang="en-US" sz="1800" i="1" smtClean="0">
              <a:latin typeface="Lato"/>
              <a:ea typeface="Lato"/>
              <a:cs typeface="Lato"/>
            </a:endParaRPr>
          </a:p>
          <a:p>
            <a:pPr marL="0" indent="0">
              <a:buNone/>
            </a:pPr>
            <a:endParaRPr lang="en-US" sz="1800" smtClean="0">
              <a:latin typeface="Lato"/>
              <a:ea typeface="Lato"/>
              <a:cs typeface="Lato"/>
            </a:endParaRPr>
          </a:p>
          <a:p>
            <a:pPr marL="0" indent="0">
              <a:buNone/>
            </a:pPr>
            <a:endParaRPr lang="en-US" sz="1800" smtClean="0">
              <a:latin typeface="Lato"/>
              <a:ea typeface="Lato"/>
              <a:cs typeface="Lato"/>
            </a:endParaRPr>
          </a:p>
          <a:p>
            <a:r>
              <a:rPr lang="en-US" sz="1800" b="1" i="1" smtClean="0">
                <a:latin typeface="Lato"/>
                <a:ea typeface="Lato"/>
                <a:cs typeface="Lato"/>
              </a:rPr>
              <a:t>Phát hiện sự kiện cấp độ câu</a:t>
            </a:r>
          </a:p>
          <a:p>
            <a:pPr marL="0" indent="0">
              <a:buNone/>
            </a:pPr>
            <a:r>
              <a:rPr lang="vi-VN" sz="1800" i="1"/>
              <a:t>Phân tích toàn bộ câu để xác định xem câu đó có mô tả một sự kiện hay không, và nếu có, phân loại loại sự kiện đó.</a:t>
            </a:r>
            <a:endParaRPr lang="en-US" sz="1800" i="1">
              <a:latin typeface="Lato"/>
              <a:ea typeface="Lato"/>
              <a:cs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972" y="1866135"/>
            <a:ext cx="6164724" cy="1329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972" y="3959813"/>
            <a:ext cx="6116784" cy="180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4631635" y="427383"/>
            <a:ext cx="7268076" cy="57348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II. Phương pháp đề </a:t>
            </a:r>
            <a:r>
              <a:rPr lang="en-US" sz="2400" smtClean="0">
                <a:solidFill>
                  <a:schemeClr val="tx1"/>
                </a:solidFill>
              </a:rPr>
              <a:t>xuất</a:t>
            </a:r>
          </a:p>
          <a:p>
            <a:endParaRPr lang="en-US" sz="2400" smtClean="0">
              <a:solidFill>
                <a:schemeClr val="tx1"/>
              </a:solidFill>
            </a:endParaRP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sz="2000">
                <a:latin typeface="Lato"/>
                <a:ea typeface="Lato"/>
                <a:cs typeface="Lato"/>
              </a:rPr>
              <a:t>Bài toán phát hiện </a:t>
            </a:r>
            <a:r>
              <a:rPr lang="en-US" sz="2000" smtClean="0">
                <a:latin typeface="Lato"/>
                <a:ea typeface="Lato"/>
                <a:cs typeface="Lato"/>
              </a:rPr>
              <a:t>từ </a:t>
            </a:r>
            <a:r>
              <a:rPr lang="en-US" sz="2000">
                <a:latin typeface="Lato"/>
                <a:ea typeface="Lato"/>
                <a:cs typeface="Lato"/>
              </a:rPr>
              <a:t>kích hoạt sự kiện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mtClean="0">
                <a:latin typeface="Lato"/>
                <a:ea typeface="Lato"/>
                <a:cs typeface="Lato"/>
              </a:rPr>
              <a:t>Các mô </a:t>
            </a:r>
            <a:r>
              <a:rPr lang="en-US">
                <a:latin typeface="Lato"/>
                <a:ea typeface="Lato"/>
                <a:cs typeface="Lato"/>
              </a:rPr>
              <a:t>hình </a:t>
            </a:r>
            <a:r>
              <a:rPr lang="en-US" smtClean="0">
                <a:latin typeface="Lato"/>
                <a:ea typeface="Lato"/>
                <a:cs typeface="Lato"/>
              </a:rPr>
              <a:t>học sâu truyền thống</a:t>
            </a:r>
            <a:endParaRPr lang="en-US">
              <a:latin typeface="Lato"/>
              <a:ea typeface="Lato"/>
              <a:cs typeface="Lato"/>
            </a:endParaRPr>
          </a:p>
          <a:p>
            <a:pPr marL="1371600" lvl="2" indent="-457200">
              <a:buFont typeface="+mj-lt"/>
              <a:buAutoNum type="alphaLcPeriod"/>
            </a:pPr>
            <a:r>
              <a:rPr lang="en-US" smtClean="0">
                <a:latin typeface="Lato"/>
                <a:ea typeface="Lato"/>
                <a:cs typeface="Lato"/>
              </a:rPr>
              <a:t>Mô hình tinh chỉnh PhoBERT</a:t>
            </a:r>
          </a:p>
          <a:p>
            <a:pPr marL="1371600" lvl="2" indent="-457200">
              <a:buFont typeface="+mj-lt"/>
              <a:buAutoNum type="alphaLcPeriod"/>
            </a:pPr>
            <a:endParaRPr lang="en-US" sz="2000">
              <a:latin typeface="Lato"/>
              <a:ea typeface="Lato"/>
              <a:cs typeface="Lato"/>
            </a:endParaRP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sz="2000">
                <a:latin typeface="Lato"/>
                <a:ea typeface="Lato"/>
                <a:cs typeface="Lato"/>
              </a:rPr>
              <a:t>Bài toán phát hiện sự kiện cấp độ câu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>
                <a:latin typeface="Lato"/>
                <a:ea typeface="Lato"/>
                <a:cs typeface="Lato"/>
              </a:rPr>
              <a:t>Hướng tiếp cận phân loại câu đa nhãn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>
                <a:latin typeface="Lato"/>
                <a:ea typeface="Lato"/>
                <a:cs typeface="Lato"/>
              </a:rPr>
              <a:t>Hướng tiếp cận sinh văn bản có điều kiện</a:t>
            </a:r>
          </a:p>
          <a:p>
            <a:r>
              <a:rPr lang="en-US" sz="2400">
                <a:solidFill>
                  <a:schemeClr val="tx1"/>
                </a:solidFill>
                <a:latin typeface="Lato"/>
                <a:ea typeface="Lato"/>
                <a:cs typeface="Lato"/>
              </a:rPr>
              <a:t/>
            </a:r>
            <a:br>
              <a:rPr lang="en-US" sz="2400">
                <a:solidFill>
                  <a:schemeClr val="tx1"/>
                </a:solidFill>
                <a:latin typeface="Lato"/>
                <a:ea typeface="Lato"/>
                <a:cs typeface="Lato"/>
              </a:rPr>
            </a:b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4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mtClean="0"/>
              <a:t>Phát </a:t>
            </a:r>
            <a:r>
              <a:rPr lang="en-US">
                <a:latin typeface="Lato"/>
                <a:ea typeface="Lato"/>
                <a:cs typeface="Lato"/>
              </a:rPr>
              <a:t>hiện </a:t>
            </a:r>
            <a:r>
              <a:rPr lang="en-US" smtClean="0">
                <a:latin typeface="Lato"/>
                <a:ea typeface="Lato"/>
                <a:cs typeface="Lato"/>
              </a:rPr>
              <a:t>từ </a:t>
            </a:r>
            <a:r>
              <a:rPr lang="en-US">
                <a:latin typeface="Lato"/>
                <a:ea typeface="Lato"/>
                <a:cs typeface="Lato"/>
              </a:rPr>
              <a:t>kích hoạt sự kiện</a:t>
            </a:r>
            <a:br>
              <a:rPr lang="en-US">
                <a:latin typeface="Lato"/>
                <a:ea typeface="Lato"/>
                <a:cs typeface="Lato"/>
              </a:rPr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1"/>
            <a:ext cx="11321061" cy="1760386"/>
          </a:xfrm>
        </p:spPr>
        <p:txBody>
          <a:bodyPr lIns="91440" tIns="45720" rIns="91440" bIns="45720" anchor="t"/>
          <a:lstStyle/>
          <a:p>
            <a:pPr marL="457200" indent="-457200">
              <a:buAutoNum type="alphaLcPeriod"/>
            </a:pPr>
            <a:r>
              <a:rPr lang="en-US" sz="2400" b="1" smtClean="0"/>
              <a:t>Các mô hình học sâu truyền thống</a:t>
            </a:r>
          </a:p>
          <a:p>
            <a:pPr marL="400050" indent="-400050">
              <a:buFont typeface="+mj-lt"/>
              <a:buAutoNum type="romanLcPeriod"/>
            </a:pPr>
            <a:r>
              <a:rPr lang="vi-VN" sz="1800" smtClean="0"/>
              <a:t>Mô </a:t>
            </a:r>
            <a:r>
              <a:rPr lang="vi-VN" sz="1800"/>
              <a:t>hình CNN (mạng nơ-ron tích chập</a:t>
            </a:r>
            <a:r>
              <a:rPr lang="vi-VN" sz="1800" smtClean="0"/>
              <a:t>)</a:t>
            </a:r>
            <a:endParaRPr lang="en-US" sz="1800" smtClean="0"/>
          </a:p>
          <a:p>
            <a:pPr marL="0" indent="0">
              <a:buNone/>
            </a:pPr>
            <a:r>
              <a:rPr lang="vi-VN" sz="1800" smtClean="0"/>
              <a:t>Mô </a:t>
            </a:r>
            <a:r>
              <a:rPr lang="vi-VN" sz="1800"/>
              <a:t>hình dự đoán độc lập từng từ trong câu thuộc lớp sự kiện nào để từ đó tìm ra </a:t>
            </a:r>
            <a:r>
              <a:rPr lang="vi-VN" sz="1800" smtClean="0"/>
              <a:t>t</a:t>
            </a:r>
            <a:r>
              <a:rPr lang="en-US" sz="1800" smtClean="0"/>
              <a:t>ừ</a:t>
            </a:r>
            <a:r>
              <a:rPr lang="vi-VN" sz="1800" smtClean="0"/>
              <a:t> </a:t>
            </a:r>
            <a:r>
              <a:rPr lang="vi-VN" sz="1800"/>
              <a:t>kích hoạt sự kiện tương </a:t>
            </a:r>
            <a:r>
              <a:rPr lang="vi-VN" sz="1800" smtClean="0"/>
              <a:t>ứng</a:t>
            </a:r>
            <a:r>
              <a:rPr lang="en-US" sz="1800" smtClean="0"/>
              <a:t>.</a:t>
            </a:r>
          </a:p>
          <a:p>
            <a:pPr marL="0" indent="0">
              <a:buNone/>
            </a:pPr>
            <a:r>
              <a:rPr lang="en-US" sz="1800" smtClean="0"/>
              <a:t>T</a:t>
            </a:r>
            <a:r>
              <a:rPr lang="vi-VN" sz="1800" smtClean="0"/>
              <a:t>heo </a:t>
            </a:r>
            <a:r>
              <a:rPr lang="vi-VN" sz="1800"/>
              <a:t>ba bước gồm </a:t>
            </a:r>
            <a:r>
              <a:rPr lang="vi-VN" sz="1800" smtClean="0"/>
              <a:t>đầu </a:t>
            </a:r>
            <a:r>
              <a:rPr lang="vi-VN" sz="1800"/>
              <a:t>vào, mã hóa và dự </a:t>
            </a:r>
            <a:r>
              <a:rPr lang="vi-VN" sz="1800" smtClean="0"/>
              <a:t>đoán</a:t>
            </a:r>
            <a:r>
              <a:rPr lang="en-US" sz="1800" smtClean="0"/>
              <a:t>.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022" y="3053722"/>
            <a:ext cx="8203955" cy="31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97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mtClean="0"/>
              <a:t>Phát </a:t>
            </a:r>
            <a:r>
              <a:rPr lang="en-US">
                <a:latin typeface="Lato"/>
                <a:ea typeface="Lato"/>
                <a:cs typeface="Lato"/>
              </a:rPr>
              <a:t>hiện </a:t>
            </a:r>
            <a:r>
              <a:rPr lang="en-US" smtClean="0">
                <a:latin typeface="Lato"/>
                <a:ea typeface="Lato"/>
                <a:cs typeface="Lato"/>
              </a:rPr>
              <a:t>từ </a:t>
            </a:r>
            <a:r>
              <a:rPr lang="en-US">
                <a:latin typeface="Lato"/>
                <a:ea typeface="Lato"/>
                <a:cs typeface="Lato"/>
              </a:rPr>
              <a:t>kích hoạt sự kiện</a:t>
            </a:r>
            <a:br>
              <a:rPr lang="en-US">
                <a:latin typeface="Lato"/>
                <a:ea typeface="Lato"/>
                <a:cs typeface="Lato"/>
              </a:rPr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40" y="1032510"/>
            <a:ext cx="5487528" cy="493871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800" smtClean="0"/>
              <a:t>ii.   </a:t>
            </a:r>
            <a:r>
              <a:rPr lang="vi-VN" sz="1800" smtClean="0"/>
              <a:t>Mô </a:t>
            </a:r>
            <a:r>
              <a:rPr lang="vi-VN" sz="1800"/>
              <a:t>hình </a:t>
            </a:r>
            <a:r>
              <a:rPr lang="en-US" sz="1800"/>
              <a:t>BiLSTM </a:t>
            </a:r>
            <a:r>
              <a:rPr lang="vi-VN" sz="1800"/>
              <a:t>(</a:t>
            </a:r>
            <a:r>
              <a:rPr lang="en-US" sz="1800"/>
              <a:t>bộ nhớ ngắn hạn dài hai chiều</a:t>
            </a:r>
            <a:r>
              <a:rPr lang="vi-VN" sz="1800"/>
              <a:t>)</a:t>
            </a:r>
            <a:endParaRPr lang="en-US" sz="1800"/>
          </a:p>
          <a:p>
            <a:pPr marL="400050" indent="-400050">
              <a:buFont typeface="+mj-lt"/>
              <a:buAutoNum type="romanLcPeriod"/>
            </a:pPr>
            <a:endParaRPr lang="en-US" sz="1800" smtClean="0"/>
          </a:p>
          <a:p>
            <a:pPr marL="0" indent="0">
              <a:buNone/>
            </a:pPr>
            <a:r>
              <a:rPr lang="en-US" sz="1800" smtClean="0"/>
              <a:t>M</a:t>
            </a:r>
            <a:r>
              <a:rPr lang="vi-VN" sz="1800" smtClean="0"/>
              <a:t>ô hình </a:t>
            </a:r>
            <a:r>
              <a:rPr lang="vi-VN" sz="1800"/>
              <a:t>dự đoán đồng thời lớp sự kiện cho tất cả các từ trong </a:t>
            </a:r>
            <a:r>
              <a:rPr lang="vi-VN" sz="1800" smtClean="0"/>
              <a:t>câu</a:t>
            </a:r>
            <a:r>
              <a:rPr lang="en-US" sz="1800" smtClean="0"/>
              <a:t>.</a:t>
            </a:r>
          </a:p>
          <a:p>
            <a:pPr marL="0" indent="0">
              <a:buNone/>
            </a:pPr>
            <a:r>
              <a:rPr lang="en-US" sz="1800" smtClean="0"/>
              <a:t>Cấu trúc theo</a:t>
            </a:r>
            <a:r>
              <a:rPr lang="vi-VN" sz="1800" smtClean="0"/>
              <a:t> </a:t>
            </a:r>
            <a:r>
              <a:rPr lang="vi-VN" sz="1800"/>
              <a:t>ba bước gồm </a:t>
            </a:r>
            <a:r>
              <a:rPr lang="vi-VN" sz="1800" smtClean="0"/>
              <a:t>đầu </a:t>
            </a:r>
            <a:r>
              <a:rPr lang="vi-VN" sz="1800"/>
              <a:t>vào, mã hóa và dự </a:t>
            </a:r>
            <a:r>
              <a:rPr lang="vi-VN" sz="1800" smtClean="0"/>
              <a:t>đoán</a:t>
            </a:r>
            <a:r>
              <a:rPr lang="en-US" sz="1800" smtClean="0"/>
              <a:t>.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96" y="1353885"/>
            <a:ext cx="5805355" cy="429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9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mtClean="0"/>
              <a:t>Phát </a:t>
            </a:r>
            <a:r>
              <a:rPr lang="en-US">
                <a:latin typeface="Lato"/>
                <a:ea typeface="Lato"/>
                <a:cs typeface="Lato"/>
              </a:rPr>
              <a:t>hiện </a:t>
            </a:r>
            <a:r>
              <a:rPr lang="en-US" smtClean="0">
                <a:latin typeface="Lato"/>
                <a:ea typeface="Lato"/>
                <a:cs typeface="Lato"/>
              </a:rPr>
              <a:t>từ </a:t>
            </a:r>
            <a:r>
              <a:rPr lang="en-US">
                <a:latin typeface="Lato"/>
                <a:ea typeface="Lato"/>
                <a:cs typeface="Lato"/>
              </a:rPr>
              <a:t>kích hoạt sự kiện</a:t>
            </a:r>
            <a:br>
              <a:rPr lang="en-US">
                <a:latin typeface="Lato"/>
                <a:ea typeface="Lato"/>
                <a:cs typeface="Lato"/>
              </a:rPr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b="1" smtClean="0"/>
              <a:t>b. </a:t>
            </a:r>
            <a:r>
              <a:rPr lang="vi-VN" sz="2400" b="1" smtClean="0"/>
              <a:t>Mô hình</a:t>
            </a:r>
            <a:r>
              <a:rPr lang="en-US" sz="2400" b="1" smtClean="0"/>
              <a:t> tinh chỉnh</a:t>
            </a:r>
            <a:r>
              <a:rPr lang="vi-VN" sz="2400" b="1" smtClean="0"/>
              <a:t> </a:t>
            </a:r>
            <a:r>
              <a:rPr lang="en-US" sz="2400" b="1" smtClean="0"/>
              <a:t>PhoBERT </a:t>
            </a:r>
            <a:endParaRPr lang="en-US" sz="2400" b="1"/>
          </a:p>
          <a:p>
            <a:pPr marL="0" indent="0">
              <a:buNone/>
            </a:pPr>
            <a:r>
              <a:rPr lang="en-US" sz="1800"/>
              <a:t>Cách tiếp cận tương tự như mô hình BiLSTM</a:t>
            </a:r>
            <a:endParaRPr lang="en-US" sz="1600"/>
          </a:p>
          <a:p>
            <a:pPr marL="0" indent="0">
              <a:buNone/>
            </a:pPr>
            <a:r>
              <a:rPr lang="en-US" sz="1800"/>
              <a:t>Đưa vào thêm các câu hỏi để có mô hình có thêm thông tin về ngữ nghĩa (“sự kiện”, “hành động”, “sự kiện là gì?”, “động từ</a:t>
            </a:r>
            <a:r>
              <a:rPr lang="en-US" sz="1800" smtClean="0"/>
              <a:t>”)</a:t>
            </a:r>
            <a:endParaRPr lang="en-US" sz="1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771" y="2633888"/>
            <a:ext cx="8159630" cy="33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2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Phát </a:t>
            </a:r>
            <a:r>
              <a:rPr lang="en-US">
                <a:latin typeface="Lato"/>
                <a:ea typeface="Lato"/>
                <a:cs typeface="Lato"/>
              </a:rPr>
              <a:t>hiện </a:t>
            </a:r>
            <a:r>
              <a:rPr lang="en-US" smtClean="0">
                <a:latin typeface="Lato"/>
                <a:ea typeface="Lato"/>
                <a:cs typeface="Lato"/>
              </a:rPr>
              <a:t>sự kiện cấp độ câu</a:t>
            </a:r>
            <a:r>
              <a:rPr lang="en-US">
                <a:latin typeface="Lato"/>
                <a:ea typeface="Lato"/>
                <a:cs typeface="Lato"/>
              </a:rPr>
              <a:t/>
            </a:r>
            <a:br>
              <a:rPr lang="en-US">
                <a:latin typeface="Lato"/>
                <a:ea typeface="Lato"/>
                <a:cs typeface="Lato"/>
              </a:rPr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62172" cy="13716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b="1"/>
              <a:t>a</a:t>
            </a:r>
            <a:r>
              <a:rPr lang="en-US" sz="2400" b="1" smtClean="0"/>
              <a:t>. Cách tiếp cận phân loại câu đa nhãn</a:t>
            </a:r>
            <a:endParaRPr lang="en-US" sz="2400" b="1"/>
          </a:p>
          <a:p>
            <a:pPr marL="0" indent="0">
              <a:buNone/>
            </a:pPr>
            <a:r>
              <a:rPr lang="en-US" sz="1800" smtClean="0"/>
              <a:t>Dữ liệu chỉ gồm câu và các nhãn sự kiện của câu</a:t>
            </a:r>
            <a:endParaRPr lang="en-US" sz="1800"/>
          </a:p>
          <a:p>
            <a:pPr marL="0" indent="0">
              <a:buNone/>
            </a:pPr>
            <a:r>
              <a:rPr lang="en-US" sz="1800" smtClean="0"/>
              <a:t>Tinh chỉnh mô hình ngôn ngữ được huấn luyện trước trên dữ liệu Tiếng Việt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AutoShape 4" descr="BartTemplate.png"/>
          <p:cNvSpPr>
            <a:spLocks noChangeAspect="1" noChangeArrowheads="1"/>
          </p:cNvSpPr>
          <p:nvPr/>
        </p:nvSpPr>
        <p:spPr bwMode="auto">
          <a:xfrm>
            <a:off x="-4887862" y="0"/>
            <a:ext cx="115286" cy="12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291" y="2308544"/>
            <a:ext cx="6237555" cy="3727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199900"/>
                  </p:ext>
                </p:extLst>
              </p:nvPr>
            </p:nvGraphicFramePr>
            <p:xfrm>
              <a:off x="501489" y="3395272"/>
              <a:ext cx="3895020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641">
                      <a:extLst>
                        <a:ext uri="{9D8B030D-6E8A-4147-A177-3AD203B41FA5}">
                          <a16:colId xmlns:a16="http://schemas.microsoft.com/office/drawing/2014/main" val="3707031531"/>
                        </a:ext>
                      </a:extLst>
                    </a:gridCol>
                    <a:gridCol w="708318">
                      <a:extLst>
                        <a:ext uri="{9D8B030D-6E8A-4147-A177-3AD203B41FA5}">
                          <a16:colId xmlns:a16="http://schemas.microsoft.com/office/drawing/2014/main" val="1645638912"/>
                        </a:ext>
                      </a:extLst>
                    </a:gridCol>
                    <a:gridCol w="714687">
                      <a:extLst>
                        <a:ext uri="{9D8B030D-6E8A-4147-A177-3AD203B41FA5}">
                          <a16:colId xmlns:a16="http://schemas.microsoft.com/office/drawing/2014/main" val="2984462347"/>
                        </a:ext>
                      </a:extLst>
                    </a:gridCol>
                    <a:gridCol w="714687">
                      <a:extLst>
                        <a:ext uri="{9D8B030D-6E8A-4147-A177-3AD203B41FA5}">
                          <a16:colId xmlns:a16="http://schemas.microsoft.com/office/drawing/2014/main" val="465087281"/>
                        </a:ext>
                      </a:extLst>
                    </a:gridCol>
                    <a:gridCol w="714687">
                      <a:extLst>
                        <a:ext uri="{9D8B030D-6E8A-4147-A177-3AD203B41FA5}">
                          <a16:colId xmlns:a16="http://schemas.microsoft.com/office/drawing/2014/main" val="683702904"/>
                        </a:ext>
                      </a:extLst>
                    </a:gridCol>
                  </a:tblGrid>
                  <a:tr h="443893">
                    <a:tc>
                      <a:txBody>
                        <a:bodyPr/>
                        <a:lstStyle/>
                        <a:p>
                          <a:pPr algn="ctr"/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Arrest-Jail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Attack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1200" smtClean="0"/>
                            <a:t>Injure</a:t>
                          </a:r>
                          <a:endParaRPr lang="vi-VN" sz="1200" smtClean="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Other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7819148"/>
                      </a:ext>
                    </a:extLst>
                  </a:tr>
                  <a:tr h="2663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𝑆𝑒𝑛𝑡𝑒𝑛𝑐𝑒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0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0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028130"/>
                      </a:ext>
                    </a:extLst>
                  </a:tr>
                  <a:tr h="2663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𝑆𝑒𝑛𝑡𝑒𝑛𝑐𝑒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0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0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0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2179074"/>
                      </a:ext>
                    </a:extLst>
                  </a:tr>
                  <a:tr h="2663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𝑆𝑒𝑛𝑡𝑒𝑛𝑐𝑒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0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8233059"/>
                      </a:ext>
                    </a:extLst>
                  </a:tr>
                  <a:tr h="2663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𝑆𝑒𝑛𝑡𝑒𝑛𝑐𝑒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0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0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0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6276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199900"/>
                  </p:ext>
                </p:extLst>
              </p:nvPr>
            </p:nvGraphicFramePr>
            <p:xfrm>
              <a:off x="501489" y="3395272"/>
              <a:ext cx="3895020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641">
                      <a:extLst>
                        <a:ext uri="{9D8B030D-6E8A-4147-A177-3AD203B41FA5}">
                          <a16:colId xmlns:a16="http://schemas.microsoft.com/office/drawing/2014/main" val="3707031531"/>
                        </a:ext>
                      </a:extLst>
                    </a:gridCol>
                    <a:gridCol w="708318">
                      <a:extLst>
                        <a:ext uri="{9D8B030D-6E8A-4147-A177-3AD203B41FA5}">
                          <a16:colId xmlns:a16="http://schemas.microsoft.com/office/drawing/2014/main" val="1645638912"/>
                        </a:ext>
                      </a:extLst>
                    </a:gridCol>
                    <a:gridCol w="714687">
                      <a:extLst>
                        <a:ext uri="{9D8B030D-6E8A-4147-A177-3AD203B41FA5}">
                          <a16:colId xmlns:a16="http://schemas.microsoft.com/office/drawing/2014/main" val="2984462347"/>
                        </a:ext>
                      </a:extLst>
                    </a:gridCol>
                    <a:gridCol w="714687">
                      <a:extLst>
                        <a:ext uri="{9D8B030D-6E8A-4147-A177-3AD203B41FA5}">
                          <a16:colId xmlns:a16="http://schemas.microsoft.com/office/drawing/2014/main" val="465087281"/>
                        </a:ext>
                      </a:extLst>
                    </a:gridCol>
                    <a:gridCol w="714687">
                      <a:extLst>
                        <a:ext uri="{9D8B030D-6E8A-4147-A177-3AD203B41FA5}">
                          <a16:colId xmlns:a16="http://schemas.microsoft.com/office/drawing/2014/main" val="6837029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Arrest-Jail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Attack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1200" smtClean="0"/>
                            <a:t>Injure</a:t>
                          </a:r>
                          <a:endParaRPr lang="vi-VN" sz="1200" smtClean="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Other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781914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>
                          <a:blip r:embed="rId3"/>
                          <a:stretch>
                            <a:fillRect l="-585" t="-168889" r="-276608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0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0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02813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>
                          <a:blip r:embed="rId3"/>
                          <a:stretch>
                            <a:fillRect l="-585" t="-263043" r="-276608" b="-2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0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0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0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21790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>
                          <a:blip r:embed="rId3"/>
                          <a:stretch>
                            <a:fillRect l="-585" t="-371111" r="-276608" b="-1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0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82330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>
                          <a:blip r:embed="rId3"/>
                          <a:stretch>
                            <a:fillRect l="-585" t="-471111" r="-276608" b="-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0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0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0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smtClean="0">
                              <a:latin typeface="Lato" panose="020F0502020204030203" pitchFamily="34" charset="0"/>
                              <a:cs typeface="Lato" panose="020F0502020204030203" pitchFamily="34" charset="0"/>
                            </a:rPr>
                            <a:t>1</a:t>
                          </a:r>
                          <a:endParaRPr lang="vi-VN" sz="1200">
                            <a:latin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6276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2651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B19AD86CDF2D4DBF9DAD694EFBC09D" ma:contentTypeVersion="7" ma:contentTypeDescription="Create a new document." ma:contentTypeScope="" ma:versionID="6423fc3df46fff0625ec86a02e55459f">
  <xsd:schema xmlns:xsd="http://www.w3.org/2001/XMLSchema" xmlns:xs="http://www.w3.org/2001/XMLSchema" xmlns:p="http://schemas.microsoft.com/office/2006/metadata/properties" xmlns:ns2="757826ba-dfa3-48aa-98b2-1e988427fee5" xmlns:ns3="e4770848-7955-4ec6-9f06-ace3904740ab" targetNamespace="http://schemas.microsoft.com/office/2006/metadata/properties" ma:root="true" ma:fieldsID="24cf96f43bac35fd0bad3b1a63bec25f" ns2:_="" ns3:_="">
    <xsd:import namespace="757826ba-dfa3-48aa-98b2-1e988427fee5"/>
    <xsd:import namespace="e4770848-7955-4ec6-9f06-ace3904740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7826ba-dfa3-48aa-98b2-1e988427fe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770848-7955-4ec6-9f06-ace3904740a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4770848-7955-4ec6-9f06-ace3904740ab">
      <UserInfo>
        <DisplayName>Cán bộ viên chức Bách Khoa</DisplayName>
        <AccountId>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238E738-BBF9-4972-8A16-48B0E68732EF}">
  <ds:schemaRefs>
    <ds:schemaRef ds:uri="757826ba-dfa3-48aa-98b2-1e988427fee5"/>
    <ds:schemaRef ds:uri="e4770848-7955-4ec6-9f06-ace3904740a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CC4DF4-9078-4FA4-84E7-1FE1D3C876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29E730-54C4-4C28-BED5-F21A5A17C36A}">
  <ds:schemaRefs>
    <ds:schemaRef ds:uri="http://schemas.microsoft.com/office/2006/documentManagement/types"/>
    <ds:schemaRef ds:uri="757826ba-dfa3-48aa-98b2-1e988427fee5"/>
    <ds:schemaRef ds:uri="http://www.w3.org/XML/1998/namespace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e4770848-7955-4ec6-9f06-ace3904740ab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9312</TotalTime>
  <Words>1578</Words>
  <Application>Microsoft Office PowerPoint</Application>
  <PresentationFormat>Widescreen</PresentationFormat>
  <Paragraphs>225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Lato</vt:lpstr>
      <vt:lpstr>Office Theme</vt:lpstr>
      <vt:lpstr>PowerPoint Presentation</vt:lpstr>
      <vt:lpstr>PowerPoint Presentation</vt:lpstr>
      <vt:lpstr>Mục lục</vt:lpstr>
      <vt:lpstr>Giới thiệu đề tài </vt:lpstr>
      <vt:lpstr>PowerPoint Presentation</vt:lpstr>
      <vt:lpstr>Phát hiện từ kích hoạt sự kiện </vt:lpstr>
      <vt:lpstr>Phát hiện từ kích hoạt sự kiện </vt:lpstr>
      <vt:lpstr>Phát hiện từ kích hoạt sự kiện </vt:lpstr>
      <vt:lpstr>Phát hiện sự kiện cấp độ câu </vt:lpstr>
      <vt:lpstr>Phát hiện sự kiện cấp độ câu </vt:lpstr>
      <vt:lpstr>PowerPoint Presentation</vt:lpstr>
      <vt:lpstr>Kết quả thực nghiệm</vt:lpstr>
      <vt:lpstr>Kết quả thực nghiệm</vt:lpstr>
      <vt:lpstr>Kết quả thực nghiệm</vt:lpstr>
      <vt:lpstr>Kết quả thực nghiệm </vt:lpstr>
      <vt:lpstr>Kết quả thực nghiệm </vt:lpstr>
      <vt:lpstr>Kết quả thực nghiệm </vt:lpstr>
      <vt:lpstr>Kết quả thực nghiệm </vt:lpstr>
      <vt:lpstr>Kết quả thực nghiệm </vt:lpstr>
      <vt:lpstr>Kết quả thực nghiệm </vt:lpstr>
      <vt:lpstr>Kết quả thực nghiệm </vt:lpstr>
      <vt:lpstr>Kết quả thực nghiệm </vt:lpstr>
      <vt:lpstr>Tổng Kết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PHUNG PHU CUONG 20190084</cp:lastModifiedBy>
  <cp:revision>327</cp:revision>
  <dcterms:created xsi:type="dcterms:W3CDTF">2021-05-28T04:32:29Z</dcterms:created>
  <dcterms:modified xsi:type="dcterms:W3CDTF">2024-08-12T22:23:31Z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0x010100ECB19AD86CDF2D4DBF9DAD694EFBC09D</vt:lpwstr>
  </property>
  <property fmtid="{D5CDD505-2E9C-101B-9397-08002B2CF9AE}" pid="3" name="MediaServiceImageTags">
    <vt:lpwstr/>
  </property>
</Properties>
</file>